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5" r:id="rId5"/>
    <p:sldId id="264" r:id="rId6"/>
    <p:sldId id="263" r:id="rId7"/>
    <p:sldId id="281" r:id="rId8"/>
    <p:sldId id="284" r:id="rId9"/>
    <p:sldId id="266" r:id="rId10"/>
    <p:sldId id="270" r:id="rId11"/>
    <p:sldId id="268" r:id="rId12"/>
    <p:sldId id="271" r:id="rId13"/>
    <p:sldId id="267" r:id="rId14"/>
    <p:sldId id="269" r:id="rId15"/>
    <p:sldId id="272" r:id="rId16"/>
    <p:sldId id="273" r:id="rId17"/>
    <p:sldId id="274" r:id="rId18"/>
    <p:sldId id="278" r:id="rId19"/>
    <p:sldId id="279" r:id="rId20"/>
    <p:sldId id="275" r:id="rId21"/>
    <p:sldId id="277" r:id="rId22"/>
    <p:sldId id="280" r:id="rId23"/>
    <p:sldId id="288" r:id="rId24"/>
    <p:sldId id="287" r:id="rId25"/>
    <p:sldId id="285" r:id="rId26"/>
    <p:sldId id="286" r:id="rId27"/>
    <p:sldId id="283" r:id="rId28"/>
    <p:sldId id="290" r:id="rId29"/>
    <p:sldId id="289" r:id="rId30"/>
    <p:sldId id="291" r:id="rId31"/>
    <p:sldId id="294" r:id="rId32"/>
    <p:sldId id="292" r:id="rId33"/>
    <p:sldId id="307" r:id="rId34"/>
    <p:sldId id="293" r:id="rId35"/>
    <p:sldId id="295" r:id="rId36"/>
    <p:sldId id="306" r:id="rId37"/>
    <p:sldId id="296" r:id="rId38"/>
    <p:sldId id="297" r:id="rId39"/>
    <p:sldId id="299" r:id="rId40"/>
    <p:sldId id="302" r:id="rId41"/>
    <p:sldId id="303" r:id="rId42"/>
    <p:sldId id="298" r:id="rId43"/>
    <p:sldId id="305" r:id="rId44"/>
    <p:sldId id="304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94C5"/>
    <a:srgbClr val="5B9BD5"/>
    <a:srgbClr val="F6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5"/>
    <p:restoredTop sz="96327"/>
  </p:normalViewPr>
  <p:slideViewPr>
    <p:cSldViewPr snapToGrid="0">
      <p:cViewPr varScale="1">
        <p:scale>
          <a:sx n="98" d="100"/>
          <a:sy n="98" d="100"/>
        </p:scale>
        <p:origin x="22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1B88-AD88-E0CE-2C3E-010E7F28A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7D446-1F69-9217-12F0-88BB0D02D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4683-80E2-0F7A-6240-BBEB185F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CEDEC-39B7-2976-37D1-46701A35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4CAC4-B361-F633-BA6C-FC4524B8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CA1B-0AA0-3959-D1D5-78BF4BD4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5C2D0-4043-4318-EF16-B91B47BA1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D8E6A-3CEB-5A60-1CE7-AFAA27C0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96672-A731-36EB-F10D-E3C95CF41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C88F0-867F-4768-6FCC-D5EA6579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6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8D561C-BBCE-FA78-7874-1A77DA0C7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7BD08-7F93-0091-F4A0-2B63F81B4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52ABA-ACA1-6E26-0BCB-A766459F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6FB5-2C70-992C-6EAC-283A47CF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F87A-CF17-1F96-7251-BF028A3B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1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50966-6086-30E5-26FC-256EC145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CB219-933A-D2D7-DC53-824DAFA76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A593A-1CB6-9907-5EE7-25BC95C4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72F00-336F-F8D6-811A-985465D0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F4EB4-518E-FA0E-3480-E191E71F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2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8156-2E86-2B4A-8FF7-ACD30234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CF8B9-4D9D-4EB5-F5E8-27DF893DB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E86FA-41E5-44BD-CE99-41D23395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7BC35-86B6-0CAD-113A-A2D6FD07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AF27-E56A-D150-B81A-6698CED6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8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17B7-90C7-8C13-5703-BB9933B5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DDB2D-1D09-9DFF-F0C6-8E5AC9CF0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E1766-8092-AF04-AF40-A47F683E7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A5497-8353-A11B-F2E5-DC7E8EC0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DBB50-3ABF-C1FA-0CF3-7FD202A4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426EB-5C1E-A098-52DE-DCB5BDA6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5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403A-5975-B075-B5F8-7E825FE6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7B37A-3C83-815D-4955-93D3CF9E9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AC35B-1D53-1D19-A7E2-07598BE4B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6144A-7004-61A8-997C-2694F3397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21727-83B5-5587-32B1-E3F005605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128BC-E71C-26AF-E852-F396ED8E9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BBD06F-49A1-A3F7-8FF8-59DA7658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D4BE3-AFD2-E56E-009B-288920CE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901B-2122-10BE-08BD-6DBF1896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250CB-0C5E-B1F5-9BDA-C743EB83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61FB-6FCB-6F21-ECA7-EF73B74C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4611E-5EC8-DD68-175C-7158A16C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AA943-77A9-0392-8AE0-A5AB9CCBC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96AE1-097F-F8E5-DF0E-12C3E103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F0A4E-AD9E-037B-28B3-F70AC442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40E6-FE9F-7A6E-2E8B-FF87A70A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40E1-47AE-93FC-C394-06F90DA96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39DD6-709D-B0A9-1B62-EEAD5965C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93CE1-B7A1-D788-FB2E-6FF54044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352CF-8138-52EA-C093-84A34CB8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83388-A513-F27A-B319-3D7406FB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1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1195-B1C7-D976-89CB-2AB5462C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74E7BF-676F-F084-A365-37CA5385C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B7B36-4F1B-7CB4-1206-BA2018772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27843-711C-8835-4EAD-7CFA4F0E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7E0E8-968C-BBD9-886C-2EFB00E4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6FA3B-C572-05A4-43E9-28FC06DD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5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0CF0BA-A794-0E08-DCB8-66C928D5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CFAB3-E341-A351-12AC-AA099AE76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E0EEA-E457-BB1E-98A2-5CD6A1B9B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46392-55F2-AD49-BE08-07CE9B36D96E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0D411-02B9-8F2B-D9C4-C649F243B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E82C-5512-11A8-A176-EAFBF89A8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4C24C-F3F2-B543-B122-0E8995B2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3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eneontology.org/" TargetMode="External"/><Relationship Id="rId2" Type="http://schemas.openxmlformats.org/officeDocument/2006/relationships/hyperlink" Target="https://www.gsea-msigdb.org/gsea/msigdb/human/collections.j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hwaycommons.org/guide/primers/statistics/fishers_exact_test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ea-msigdb.org/gsea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bctraining/DGE_workshop_salmon_online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bioconductor.org/packages/release/workflows/vignettes/RNAseq123/inst/doc/designmatrices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6.png"/><Relationship Id="rId7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21.png"/><Relationship Id="rId5" Type="http://schemas.microsoft.com/office/2007/relationships/hdphoto" Target="../media/hdphoto5.wdp"/><Relationship Id="rId10" Type="http://schemas.openxmlformats.org/officeDocument/2006/relationships/image" Target="../media/image32.png"/><Relationship Id="rId4" Type="http://schemas.microsoft.com/office/2007/relationships/hdphoto" Target="../media/hdphoto4.wdp"/><Relationship Id="rId9" Type="http://schemas.microsoft.com/office/2007/relationships/hdphoto" Target="../media/hdphoto9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github.com/hbctraining/scRNA-seq_online/blob/master/lessons/pseudobulk_DESeq2_scrnaseq.md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conductor.org/packages/release/workflows/vignettes/RNAseq123/inst/doc/designmatrices.html" TargetMode="External"/><Relationship Id="rId5" Type="http://schemas.openxmlformats.org/officeDocument/2006/relationships/hyperlink" Target="https://github.com/hbctraining/DGE_workshop_salmon_online" TargetMode="Externa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41234D-A232-550D-9EBC-DE12501CA61A}"/>
              </a:ext>
            </a:extLst>
          </p:cNvPr>
          <p:cNvSpPr txBox="1"/>
          <p:nvPr/>
        </p:nvSpPr>
        <p:spPr>
          <a:xfrm>
            <a:off x="750277" y="304800"/>
            <a:ext cx="10797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Lecture 5</a:t>
            </a:r>
          </a:p>
          <a:p>
            <a:pPr algn="ctr"/>
            <a:r>
              <a:rPr lang="en-US" sz="3200" b="1" dirty="0"/>
              <a:t>Multi-sample analysis: integration and differential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0902D-9EE9-E0E8-65BB-37F9D713F118}"/>
              </a:ext>
            </a:extLst>
          </p:cNvPr>
          <p:cNvSpPr txBox="1"/>
          <p:nvPr/>
        </p:nvSpPr>
        <p:spPr>
          <a:xfrm>
            <a:off x="7911544" y="5271665"/>
            <a:ext cx="3975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Micah Fletcher, PhD</a:t>
            </a:r>
          </a:p>
          <a:p>
            <a:pPr algn="r"/>
            <a:r>
              <a:rPr lang="en-US" sz="2400" dirty="0"/>
              <a:t>Bioinformatics Analyst</a:t>
            </a:r>
          </a:p>
          <a:p>
            <a:pPr algn="r"/>
            <a:r>
              <a:rPr lang="en-US" sz="2400" dirty="0"/>
              <a:t>ENPRC Genomics 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14162E-3886-5991-CFD5-18175908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66"/>
          <a:stretch/>
        </p:blipFill>
        <p:spPr>
          <a:xfrm>
            <a:off x="6395168" y="1703445"/>
            <a:ext cx="4905879" cy="3451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C1B96-8E68-8143-A48C-7E55418BE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4" t="29324" r="23526" b="35555"/>
          <a:stretch/>
        </p:blipFill>
        <p:spPr>
          <a:xfrm>
            <a:off x="890953" y="1703445"/>
            <a:ext cx="5205047" cy="345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8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graphs showing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C44EC218-0710-6748-46F7-946EF5A9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4" y="1068305"/>
            <a:ext cx="4910534" cy="5275385"/>
          </a:xfrm>
          <a:prstGeom prst="rect">
            <a:avLst/>
          </a:prstGeom>
        </p:spPr>
      </p:pic>
      <p:pic>
        <p:nvPicPr>
          <p:cNvPr id="12" name="Picture 11" descr="A group of graphs showing different colored dots&#10;&#10;Description automatically generated">
            <a:extLst>
              <a:ext uri="{FF2B5EF4-FFF2-40B4-BE49-F238E27FC236}">
                <a16:creationId xmlns:a16="http://schemas.microsoft.com/office/drawing/2014/main" id="{B085A021-3217-B647-8EAB-2827BD29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934" y="1068305"/>
            <a:ext cx="4799052" cy="5275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808F16-22E1-9701-4A89-751F365A0239}"/>
              </a:ext>
            </a:extLst>
          </p:cNvPr>
          <p:cNvSpPr txBox="1"/>
          <p:nvPr/>
        </p:nvSpPr>
        <p:spPr>
          <a:xfrm>
            <a:off x="2182801" y="283477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Multi-sample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A80E6-8095-2F9B-E0ED-256EED49C521}"/>
              </a:ext>
            </a:extLst>
          </p:cNvPr>
          <p:cNvSpPr txBox="1"/>
          <p:nvPr/>
        </p:nvSpPr>
        <p:spPr>
          <a:xfrm>
            <a:off x="1406769" y="2039815"/>
            <a:ext cx="9413631" cy="2308324"/>
          </a:xfrm>
          <a:prstGeom prst="rect">
            <a:avLst/>
          </a:prstGeom>
          <a:solidFill>
            <a:schemeClr val="bg1">
              <a:lumMod val="85000"/>
              <a:alpha val="80114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visualize each sample in the same dimensional reduction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match cell type labels and unsupervised clusters across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perform differential expression analyses across treatments/genotypes/timepoints if cell identities aren’t consistent across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0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6582B434-A025-D6AA-A162-0F918324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146"/>
            <a:ext cx="3938954" cy="3810440"/>
          </a:xfrm>
          <a:prstGeom prst="rect">
            <a:avLst/>
          </a:prstGeom>
        </p:spPr>
      </p:pic>
      <p:pic>
        <p:nvPicPr>
          <p:cNvPr id="9" name="Picture 8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39EDF4BC-E0AA-8CDA-3065-D773B9DE6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1230669"/>
            <a:ext cx="4820732" cy="4749955"/>
          </a:xfrm>
          <a:prstGeom prst="rect">
            <a:avLst/>
          </a:prstGeom>
        </p:spPr>
      </p:pic>
      <p:pic>
        <p:nvPicPr>
          <p:cNvPr id="11" name="Picture 10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58C94D8E-8C9A-650B-CCC6-7C394F29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686" y="1982801"/>
            <a:ext cx="3277932" cy="3245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62C07A-96B9-F9D7-35E2-C5B3B3AD866C}"/>
              </a:ext>
            </a:extLst>
          </p:cNvPr>
          <p:cNvSpPr txBox="1"/>
          <p:nvPr/>
        </p:nvSpPr>
        <p:spPr>
          <a:xfrm>
            <a:off x="2182801" y="283477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Merged dataset</a:t>
            </a:r>
          </a:p>
        </p:txBody>
      </p:sp>
    </p:spTree>
    <p:extLst>
      <p:ext uri="{BB962C8B-B14F-4D97-AF65-F5344CB8AC3E}">
        <p14:creationId xmlns:p14="http://schemas.microsoft.com/office/powerpoint/2010/main" val="286410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6582B434-A025-D6AA-A162-0F918324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146"/>
            <a:ext cx="3938954" cy="3810440"/>
          </a:xfrm>
          <a:prstGeom prst="rect">
            <a:avLst/>
          </a:prstGeom>
        </p:spPr>
      </p:pic>
      <p:pic>
        <p:nvPicPr>
          <p:cNvPr id="9" name="Picture 8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39EDF4BC-E0AA-8CDA-3065-D773B9DE6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1230669"/>
            <a:ext cx="4820732" cy="4749955"/>
          </a:xfrm>
          <a:prstGeom prst="rect">
            <a:avLst/>
          </a:prstGeom>
        </p:spPr>
      </p:pic>
      <p:pic>
        <p:nvPicPr>
          <p:cNvPr id="11" name="Picture 10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58C94D8E-8C9A-650B-CCC6-7C394F29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686" y="1982801"/>
            <a:ext cx="3277932" cy="3245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62C07A-96B9-F9D7-35E2-C5B3B3AD866C}"/>
              </a:ext>
            </a:extLst>
          </p:cNvPr>
          <p:cNvSpPr txBox="1"/>
          <p:nvPr/>
        </p:nvSpPr>
        <p:spPr>
          <a:xfrm>
            <a:off x="2182801" y="283477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Merged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C0823-456A-64FD-60BA-9318E6498CE6}"/>
              </a:ext>
            </a:extLst>
          </p:cNvPr>
          <p:cNvSpPr txBox="1"/>
          <p:nvPr/>
        </p:nvSpPr>
        <p:spPr>
          <a:xfrm>
            <a:off x="1406769" y="2039815"/>
            <a:ext cx="9413631" cy="2308324"/>
          </a:xfrm>
          <a:prstGeom prst="rect">
            <a:avLst/>
          </a:prstGeom>
          <a:solidFill>
            <a:schemeClr val="bg1">
              <a:lumMod val="85000"/>
              <a:alpha val="80114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Cells often cluster by sample, obscuring common cell types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difficult to distinguish between global differences across samples and novel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batch effects and biological variation across individuals may obscure interesting differential expression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3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9E3FD8-67F0-2D65-7696-D938ADA0ABC8}"/>
              </a:ext>
            </a:extLst>
          </p:cNvPr>
          <p:cNvSpPr txBox="1"/>
          <p:nvPr/>
        </p:nvSpPr>
        <p:spPr>
          <a:xfrm>
            <a:off x="894783" y="3095883"/>
            <a:ext cx="298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[integrated UMAP: </a:t>
            </a:r>
          </a:p>
          <a:p>
            <a:pPr algn="ctr"/>
            <a:r>
              <a:rPr lang="en-US" dirty="0"/>
              <a:t>grouped by sample]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5EA09-F759-A90D-7A89-15C4284B9BEE}"/>
              </a:ext>
            </a:extLst>
          </p:cNvPr>
          <p:cNvSpPr txBox="1"/>
          <p:nvPr/>
        </p:nvSpPr>
        <p:spPr>
          <a:xfrm>
            <a:off x="4627828" y="3095883"/>
            <a:ext cx="235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[integrated UMAP:</a:t>
            </a:r>
          </a:p>
          <a:p>
            <a:pPr algn="ctr"/>
            <a:r>
              <a:rPr lang="en-US" dirty="0"/>
              <a:t> grouped by cell type]</a:t>
            </a:r>
          </a:p>
        </p:txBody>
      </p:sp>
      <p:pic>
        <p:nvPicPr>
          <p:cNvPr id="11" name="Picture 10" descr="A diagram of a map&#10;&#10;Description automatically generated with medium confidence">
            <a:extLst>
              <a:ext uri="{FF2B5EF4-FFF2-40B4-BE49-F238E27FC236}">
                <a16:creationId xmlns:a16="http://schemas.microsoft.com/office/drawing/2014/main" id="{F304F5B4-E591-7F04-A804-C76AC5B1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658"/>
            <a:ext cx="3883937" cy="3814694"/>
          </a:xfrm>
          <a:prstGeom prst="rect">
            <a:avLst/>
          </a:prstGeom>
        </p:spPr>
      </p:pic>
      <p:pic>
        <p:nvPicPr>
          <p:cNvPr id="13" name="Picture 12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E0A0D82D-CBC7-6A2B-891E-85F41BE1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938" y="1260623"/>
            <a:ext cx="4907860" cy="4804285"/>
          </a:xfrm>
          <a:prstGeom prst="rect">
            <a:avLst/>
          </a:prstGeom>
        </p:spPr>
      </p:pic>
      <p:pic>
        <p:nvPicPr>
          <p:cNvPr id="15" name="Picture 14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B9E440D1-9D8C-BE92-ABD8-53D4AAFE8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969" y="1961409"/>
            <a:ext cx="3411249" cy="3367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D9088E-F3C2-FCA5-C8FB-75EC7C710197}"/>
              </a:ext>
            </a:extLst>
          </p:cNvPr>
          <p:cNvSpPr txBox="1"/>
          <p:nvPr/>
        </p:nvSpPr>
        <p:spPr>
          <a:xfrm>
            <a:off x="2182801" y="283477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“Integrated” dataset</a:t>
            </a:r>
          </a:p>
        </p:txBody>
      </p:sp>
    </p:spTree>
    <p:extLst>
      <p:ext uri="{BB962C8B-B14F-4D97-AF65-F5344CB8AC3E}">
        <p14:creationId xmlns:p14="http://schemas.microsoft.com/office/powerpoint/2010/main" val="379247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49EEC-3B81-F1CE-2647-04C7ED317B69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integration and why bother?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B07C6-A1AA-5622-376F-89BC98621938}"/>
              </a:ext>
            </a:extLst>
          </p:cNvPr>
          <p:cNvSpPr txBox="1"/>
          <p:nvPr/>
        </p:nvSpPr>
        <p:spPr>
          <a:xfrm>
            <a:off x="357808" y="1004397"/>
            <a:ext cx="11476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 that “aim to combine high-throughput sequencing datasets or samples to produce a self-consistent version of the data for downstream analysis”.</a:t>
            </a:r>
          </a:p>
          <a:p>
            <a:endParaRPr lang="en-US" dirty="0"/>
          </a:p>
          <a:p>
            <a:r>
              <a:rPr lang="en-US" dirty="0"/>
              <a:t>Two goals must be balanced: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C706A-09B7-617B-6E69-3CCB10312709}"/>
              </a:ext>
            </a:extLst>
          </p:cNvPr>
          <p:cNvSpPr txBox="1"/>
          <p:nvPr/>
        </p:nvSpPr>
        <p:spPr>
          <a:xfrm>
            <a:off x="8470532" y="6488668"/>
            <a:ext cx="373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Luecken</a:t>
            </a:r>
            <a:r>
              <a:rPr lang="en-US" sz="1600" dirty="0"/>
              <a:t> et al. (Nature Methods) 2022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C09AE6-532F-D163-C558-C38CC134839F}"/>
              </a:ext>
            </a:extLst>
          </p:cNvPr>
          <p:cNvSpPr txBox="1"/>
          <p:nvPr/>
        </p:nvSpPr>
        <p:spPr>
          <a:xfrm>
            <a:off x="7586667" y="2075416"/>
            <a:ext cx="24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Biological conservation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28E6EA-903B-5CB8-95CF-5D2C10DA4BA6}"/>
              </a:ext>
            </a:extLst>
          </p:cNvPr>
          <p:cNvSpPr txBox="1"/>
          <p:nvPr/>
        </p:nvSpPr>
        <p:spPr>
          <a:xfrm>
            <a:off x="4159526" y="2041498"/>
            <a:ext cx="186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Batch correction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67F76D6-855E-E230-780A-2B4D88E01598}"/>
              </a:ext>
            </a:extLst>
          </p:cNvPr>
          <p:cNvGrpSpPr/>
          <p:nvPr/>
        </p:nvGrpSpPr>
        <p:grpSpPr>
          <a:xfrm>
            <a:off x="357808" y="2676587"/>
            <a:ext cx="725205" cy="1450677"/>
            <a:chOff x="357808" y="2676587"/>
            <a:chExt cx="725205" cy="14506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B02C8D-3826-69CF-26FE-BC518E505DFD}"/>
                </a:ext>
              </a:extLst>
            </p:cNvPr>
            <p:cNvSpPr txBox="1"/>
            <p:nvPr/>
          </p:nvSpPr>
          <p:spPr>
            <a:xfrm>
              <a:off x="357808" y="2676587"/>
              <a:ext cx="72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Batch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72532E-EC4A-B7E5-4DAA-1A04CC135E5F}"/>
                </a:ext>
              </a:extLst>
            </p:cNvPr>
            <p:cNvSpPr/>
            <p:nvPr/>
          </p:nvSpPr>
          <p:spPr>
            <a:xfrm>
              <a:off x="616295" y="3151973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A1EAEC-FF2E-EBE1-ADF3-11359BF55816}"/>
                </a:ext>
              </a:extLst>
            </p:cNvPr>
            <p:cNvSpPr/>
            <p:nvPr/>
          </p:nvSpPr>
          <p:spPr>
            <a:xfrm>
              <a:off x="616295" y="354204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C6F80-5D6F-C0CA-F67F-7FAC27A1ED4E}"/>
                </a:ext>
              </a:extLst>
            </p:cNvPr>
            <p:cNvSpPr/>
            <p:nvPr/>
          </p:nvSpPr>
          <p:spPr>
            <a:xfrm>
              <a:off x="616295" y="391903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EF2B783-B223-BE9F-BDFE-8C57D3D6A1EA}"/>
              </a:ext>
            </a:extLst>
          </p:cNvPr>
          <p:cNvGrpSpPr/>
          <p:nvPr/>
        </p:nvGrpSpPr>
        <p:grpSpPr>
          <a:xfrm>
            <a:off x="1283386" y="2676587"/>
            <a:ext cx="1097354" cy="1873899"/>
            <a:chOff x="1283386" y="2676587"/>
            <a:chExt cx="1097354" cy="18738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7E6EE7-68AB-58BF-352D-BBC11A75D761}"/>
                </a:ext>
              </a:extLst>
            </p:cNvPr>
            <p:cNvSpPr txBox="1"/>
            <p:nvPr/>
          </p:nvSpPr>
          <p:spPr>
            <a:xfrm>
              <a:off x="1283386" y="2676587"/>
              <a:ext cx="109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Cell type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AC92FF4-2EA1-07BF-DBF8-D0C1101AEE35}"/>
                </a:ext>
              </a:extLst>
            </p:cNvPr>
            <p:cNvSpPr/>
            <p:nvPr/>
          </p:nvSpPr>
          <p:spPr>
            <a:xfrm>
              <a:off x="1623833" y="3130847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3F834971-2A62-D215-0AF4-0C987C5E6AF2}"/>
                </a:ext>
              </a:extLst>
            </p:cNvPr>
            <p:cNvSpPr/>
            <p:nvPr/>
          </p:nvSpPr>
          <p:spPr>
            <a:xfrm>
              <a:off x="1620796" y="4315258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F75AAE-5BD5-7387-DBCB-8E7E6A7B3730}"/>
                </a:ext>
              </a:extLst>
            </p:cNvPr>
            <p:cNvSpPr/>
            <p:nvPr/>
          </p:nvSpPr>
          <p:spPr>
            <a:xfrm>
              <a:off x="1620796" y="3518925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A7D6F282-EE92-A9C9-3A44-555F4B9FF16E}"/>
                </a:ext>
              </a:extLst>
            </p:cNvPr>
            <p:cNvSpPr/>
            <p:nvPr/>
          </p:nvSpPr>
          <p:spPr>
            <a:xfrm>
              <a:off x="1601919" y="3932443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2D1DCEC-D36F-F4C1-234C-FA2EA6343F1A}"/>
              </a:ext>
            </a:extLst>
          </p:cNvPr>
          <p:cNvGrpSpPr/>
          <p:nvPr/>
        </p:nvGrpSpPr>
        <p:grpSpPr>
          <a:xfrm>
            <a:off x="7586667" y="2611596"/>
            <a:ext cx="2702491" cy="3763990"/>
            <a:chOff x="7586667" y="2611596"/>
            <a:chExt cx="2702491" cy="37639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9956B2-AF21-7636-C921-CE9D0E1EB2EB}"/>
                </a:ext>
              </a:extLst>
            </p:cNvPr>
            <p:cNvSpPr/>
            <p:nvPr/>
          </p:nvSpPr>
          <p:spPr>
            <a:xfrm>
              <a:off x="8033237" y="5827312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46F506-20E8-F9CC-F3DF-7FB9A65907F1}"/>
                </a:ext>
              </a:extLst>
            </p:cNvPr>
            <p:cNvSpPr/>
            <p:nvPr/>
          </p:nvSpPr>
          <p:spPr>
            <a:xfrm>
              <a:off x="8557486" y="4954221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398E65B-B3BE-8D9E-2578-92E303B3EEF3}"/>
                </a:ext>
              </a:extLst>
            </p:cNvPr>
            <p:cNvSpPr/>
            <p:nvPr/>
          </p:nvSpPr>
          <p:spPr>
            <a:xfrm>
              <a:off x="9588964" y="6062678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A92482-73A8-1453-6439-7AFDFFF79497}"/>
                </a:ext>
              </a:extLst>
            </p:cNvPr>
            <p:cNvSpPr/>
            <p:nvPr/>
          </p:nvSpPr>
          <p:spPr>
            <a:xfrm>
              <a:off x="7699047" y="5887833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ACD9DF-CE64-450D-5D56-8EA1784E2DED}"/>
                </a:ext>
              </a:extLst>
            </p:cNvPr>
            <p:cNvSpPr/>
            <p:nvPr/>
          </p:nvSpPr>
          <p:spPr>
            <a:xfrm>
              <a:off x="8786959" y="5318743"/>
              <a:ext cx="217283" cy="2172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CECC4754-4C83-8B3C-3E54-59A3FAF38B32}"/>
                </a:ext>
              </a:extLst>
            </p:cNvPr>
            <p:cNvSpPr/>
            <p:nvPr/>
          </p:nvSpPr>
          <p:spPr>
            <a:xfrm>
              <a:off x="10037109" y="6140004"/>
              <a:ext cx="252049" cy="21728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485242-C068-AF6F-6C8F-1B64609C70C4}"/>
                </a:ext>
              </a:extLst>
            </p:cNvPr>
            <p:cNvSpPr/>
            <p:nvPr/>
          </p:nvSpPr>
          <p:spPr>
            <a:xfrm>
              <a:off x="7907277" y="6167357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52FA4E-7552-B918-2F8F-A21DCB543ACC}"/>
                </a:ext>
              </a:extLst>
            </p:cNvPr>
            <p:cNvSpPr/>
            <p:nvPr/>
          </p:nvSpPr>
          <p:spPr>
            <a:xfrm>
              <a:off x="8952216" y="4939265"/>
              <a:ext cx="217283" cy="217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C09F5722-1018-DD22-01A6-ADB5EFEE950E}"/>
                </a:ext>
              </a:extLst>
            </p:cNvPr>
            <p:cNvSpPr/>
            <p:nvPr/>
          </p:nvSpPr>
          <p:spPr>
            <a:xfrm>
              <a:off x="9802444" y="5813167"/>
              <a:ext cx="252049" cy="2172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5-Point Star 28">
              <a:extLst>
                <a:ext uri="{FF2B5EF4-FFF2-40B4-BE49-F238E27FC236}">
                  <a16:creationId xmlns:a16="http://schemas.microsoft.com/office/drawing/2014/main" id="{CEE72055-4636-CB79-FCEA-B59C5455E4E1}"/>
                </a:ext>
              </a:extLst>
            </p:cNvPr>
            <p:cNvSpPr/>
            <p:nvPr/>
          </p:nvSpPr>
          <p:spPr>
            <a:xfrm>
              <a:off x="9828914" y="5034980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909FBCC-4888-8804-FBBC-07EAA0F49DCA}"/>
                </a:ext>
              </a:extLst>
            </p:cNvPr>
            <p:cNvSpPr/>
            <p:nvPr/>
          </p:nvSpPr>
          <p:spPr>
            <a:xfrm>
              <a:off x="7586667" y="2992940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1ABEB2-D289-DE02-E10F-ACD25EF7430C}"/>
                </a:ext>
              </a:extLst>
            </p:cNvPr>
            <p:cNvSpPr/>
            <p:nvPr/>
          </p:nvSpPr>
          <p:spPr>
            <a:xfrm>
              <a:off x="7948805" y="2788216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FD8D60A4-BBB1-5CBE-44F3-FAF16042452C}"/>
                </a:ext>
              </a:extLst>
            </p:cNvPr>
            <p:cNvSpPr/>
            <p:nvPr/>
          </p:nvSpPr>
          <p:spPr>
            <a:xfrm>
              <a:off x="7907277" y="3135964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A6280A-DF32-3FE8-D11A-6DEA340F2592}"/>
                </a:ext>
              </a:extLst>
            </p:cNvPr>
            <p:cNvSpPr/>
            <p:nvPr/>
          </p:nvSpPr>
          <p:spPr>
            <a:xfrm>
              <a:off x="9251584" y="292548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0A29792-129C-3FE2-DCD2-C757FB3B8AE4}"/>
                </a:ext>
              </a:extLst>
            </p:cNvPr>
            <p:cNvSpPr/>
            <p:nvPr/>
          </p:nvSpPr>
          <p:spPr>
            <a:xfrm>
              <a:off x="9586561" y="3142919"/>
              <a:ext cx="217283" cy="2172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74E7F797-5EEA-31BE-6CED-F8BD227EC190}"/>
                </a:ext>
              </a:extLst>
            </p:cNvPr>
            <p:cNvSpPr/>
            <p:nvPr/>
          </p:nvSpPr>
          <p:spPr>
            <a:xfrm>
              <a:off x="9616013" y="2748389"/>
              <a:ext cx="252049" cy="21728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411D4C5-177B-36A8-EE3A-C8B223E00197}"/>
                </a:ext>
              </a:extLst>
            </p:cNvPr>
            <p:cNvSpPr/>
            <p:nvPr/>
          </p:nvSpPr>
          <p:spPr>
            <a:xfrm>
              <a:off x="8621521" y="3482915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3293E1C-9D2F-75FA-62CB-D98285299502}"/>
                </a:ext>
              </a:extLst>
            </p:cNvPr>
            <p:cNvSpPr/>
            <p:nvPr/>
          </p:nvSpPr>
          <p:spPr>
            <a:xfrm>
              <a:off x="8408764" y="3764764"/>
              <a:ext cx="217283" cy="217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9E3530DC-939A-7495-45C6-A05810735D8A}"/>
                </a:ext>
              </a:extLst>
            </p:cNvPr>
            <p:cNvSpPr/>
            <p:nvPr/>
          </p:nvSpPr>
          <p:spPr>
            <a:xfrm>
              <a:off x="8900790" y="3656121"/>
              <a:ext cx="252049" cy="2172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5-Point Star 49">
              <a:extLst>
                <a:ext uri="{FF2B5EF4-FFF2-40B4-BE49-F238E27FC236}">
                  <a16:creationId xmlns:a16="http://schemas.microsoft.com/office/drawing/2014/main" id="{E9BC01C7-CDBC-471E-84F6-21F3B06AEB4E}"/>
                </a:ext>
              </a:extLst>
            </p:cNvPr>
            <p:cNvSpPr/>
            <p:nvPr/>
          </p:nvSpPr>
          <p:spPr>
            <a:xfrm>
              <a:off x="7586667" y="2611596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356DF9E-7B6B-C8E1-7CFE-F721A320B798}"/>
                </a:ext>
              </a:extLst>
            </p:cNvPr>
            <p:cNvCxnSpPr/>
            <p:nvPr/>
          </p:nvCxnSpPr>
          <p:spPr>
            <a:xfrm>
              <a:off x="8900790" y="4150336"/>
              <a:ext cx="0" cy="4899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9EA71B3-1A04-6F93-4AB9-8D1DADEDC3D3}"/>
              </a:ext>
            </a:extLst>
          </p:cNvPr>
          <p:cNvGrpSpPr/>
          <p:nvPr/>
        </p:nvGrpSpPr>
        <p:grpSpPr>
          <a:xfrm>
            <a:off x="4320958" y="2584329"/>
            <a:ext cx="1616103" cy="3597410"/>
            <a:chOff x="4320958" y="2584329"/>
            <a:chExt cx="1616103" cy="359741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AAEDC-EEDF-475D-2D4B-597C1A4B1E6A}"/>
                </a:ext>
              </a:extLst>
            </p:cNvPr>
            <p:cNvSpPr/>
            <p:nvPr/>
          </p:nvSpPr>
          <p:spPr>
            <a:xfrm>
              <a:off x="5196651" y="5461884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C0727BD-D1C4-7314-8CFE-4CBD08396663}"/>
                </a:ext>
              </a:extLst>
            </p:cNvPr>
            <p:cNvSpPr/>
            <p:nvPr/>
          </p:nvSpPr>
          <p:spPr>
            <a:xfrm>
              <a:off x="4862461" y="552240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094245E-45AA-E3F4-C503-9747EEA219EA}"/>
                </a:ext>
              </a:extLst>
            </p:cNvPr>
            <p:cNvSpPr/>
            <p:nvPr/>
          </p:nvSpPr>
          <p:spPr>
            <a:xfrm>
              <a:off x="5070691" y="580192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734FD72-4E9F-E6E1-4D5E-D1127975C716}"/>
                </a:ext>
              </a:extLst>
            </p:cNvPr>
            <p:cNvSpPr/>
            <p:nvPr/>
          </p:nvSpPr>
          <p:spPr>
            <a:xfrm>
              <a:off x="4320958" y="2738728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78B3A39-D89B-51E5-27BE-96D5BC43E8CF}"/>
                </a:ext>
              </a:extLst>
            </p:cNvPr>
            <p:cNvSpPr/>
            <p:nvPr/>
          </p:nvSpPr>
          <p:spPr>
            <a:xfrm>
              <a:off x="5472316" y="2933768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81CCFF3-ECDA-E4C1-C926-D69CAED334F4}"/>
                </a:ext>
              </a:extLst>
            </p:cNvPr>
            <p:cNvSpPr/>
            <p:nvPr/>
          </p:nvSpPr>
          <p:spPr>
            <a:xfrm>
              <a:off x="4842253" y="3491198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7D7A2AC-3121-9D1C-8CF2-C34F4547ACD7}"/>
                </a:ext>
              </a:extLst>
            </p:cNvPr>
            <p:cNvCxnSpPr/>
            <p:nvPr/>
          </p:nvCxnSpPr>
          <p:spPr>
            <a:xfrm>
              <a:off x="5091537" y="4305492"/>
              <a:ext cx="0" cy="4899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A565F3E-FF75-876B-7F21-70F890E580DA}"/>
                </a:ext>
              </a:extLst>
            </p:cNvPr>
            <p:cNvSpPr/>
            <p:nvPr/>
          </p:nvSpPr>
          <p:spPr>
            <a:xfrm>
              <a:off x="4473358" y="2891128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8310835-0830-CA73-E1C6-16775F367B4A}"/>
                </a:ext>
              </a:extLst>
            </p:cNvPr>
            <p:cNvSpPr/>
            <p:nvPr/>
          </p:nvSpPr>
          <p:spPr>
            <a:xfrm>
              <a:off x="4573051" y="2584329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1F35AF9-8988-9595-0D0D-4E4A98EA87F2}"/>
                </a:ext>
              </a:extLst>
            </p:cNvPr>
            <p:cNvSpPr/>
            <p:nvPr/>
          </p:nvSpPr>
          <p:spPr>
            <a:xfrm>
              <a:off x="5070691" y="368044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14B3794-B6A9-C25A-228B-47CAFC427FA2}"/>
                </a:ext>
              </a:extLst>
            </p:cNvPr>
            <p:cNvSpPr/>
            <p:nvPr/>
          </p:nvSpPr>
          <p:spPr>
            <a:xfrm>
              <a:off x="4677166" y="3769290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AF1AA5C-938F-E694-49B0-26ACF4EEAEE0}"/>
                </a:ext>
              </a:extLst>
            </p:cNvPr>
            <p:cNvSpPr/>
            <p:nvPr/>
          </p:nvSpPr>
          <p:spPr>
            <a:xfrm>
              <a:off x="5457146" y="2648802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6A0C629-4FD1-EDF4-784F-2395847AB1F5}"/>
                </a:ext>
              </a:extLst>
            </p:cNvPr>
            <p:cNvSpPr/>
            <p:nvPr/>
          </p:nvSpPr>
          <p:spPr>
            <a:xfrm>
              <a:off x="5728831" y="2821370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B673B5A-06A4-52DC-0391-FCB2D075EE9A}"/>
                </a:ext>
              </a:extLst>
            </p:cNvPr>
            <p:cNvSpPr/>
            <p:nvPr/>
          </p:nvSpPr>
          <p:spPr>
            <a:xfrm>
              <a:off x="5278921" y="5697815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F83B664-E069-2DC1-3D8E-79EE29686AAA}"/>
                </a:ext>
              </a:extLst>
            </p:cNvPr>
            <p:cNvSpPr/>
            <p:nvPr/>
          </p:nvSpPr>
          <p:spPr>
            <a:xfrm>
              <a:off x="4758346" y="5821876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3C62BD1-C35E-75A2-E7C7-E013C24D1204}"/>
                </a:ext>
              </a:extLst>
            </p:cNvPr>
            <p:cNvSpPr/>
            <p:nvPr/>
          </p:nvSpPr>
          <p:spPr>
            <a:xfrm>
              <a:off x="4987422" y="5225953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1CD6EC3-09F1-4C57-B566-CB9B1415A118}"/>
                </a:ext>
              </a:extLst>
            </p:cNvPr>
            <p:cNvSpPr/>
            <p:nvPr/>
          </p:nvSpPr>
          <p:spPr>
            <a:xfrm>
              <a:off x="4533528" y="5552916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82C0936-83B0-196B-0653-1A083ED298F0}"/>
                </a:ext>
              </a:extLst>
            </p:cNvPr>
            <p:cNvSpPr/>
            <p:nvPr/>
          </p:nvSpPr>
          <p:spPr>
            <a:xfrm>
              <a:off x="5323070" y="5973510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BF683A1-2FB2-ECF4-E1C7-4E4676D83A0D}"/>
                </a:ext>
              </a:extLst>
            </p:cNvPr>
            <p:cNvSpPr/>
            <p:nvPr/>
          </p:nvSpPr>
          <p:spPr>
            <a:xfrm>
              <a:off x="5504788" y="5489586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37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49EEC-3B81-F1CE-2647-04C7ED317B69}"/>
              </a:ext>
            </a:extLst>
          </p:cNvPr>
          <p:cNvSpPr txBox="1"/>
          <p:nvPr/>
        </p:nvSpPr>
        <p:spPr>
          <a:xfrm>
            <a:off x="357808" y="347870"/>
            <a:ext cx="1129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Integrate across modalities (next lecture)</a:t>
            </a:r>
          </a:p>
        </p:txBody>
      </p:sp>
      <p:pic>
        <p:nvPicPr>
          <p:cNvPr id="3" name="Picture 2" descr="A group of map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D6B8508-6E1A-55C0-E7CF-4B9D80A23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56"/>
          <a:stretch/>
        </p:blipFill>
        <p:spPr>
          <a:xfrm>
            <a:off x="0" y="2016369"/>
            <a:ext cx="5404856" cy="3723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3B76F3-98C6-3683-BDDF-4BED07BE8779}"/>
              </a:ext>
            </a:extLst>
          </p:cNvPr>
          <p:cNvSpPr txBox="1"/>
          <p:nvPr/>
        </p:nvSpPr>
        <p:spPr>
          <a:xfrm>
            <a:off x="357808" y="1004397"/>
            <a:ext cx="1147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all your favorite flow cytometry markers on single cell data! </a:t>
            </a:r>
          </a:p>
        </p:txBody>
      </p:sp>
      <p:pic>
        <p:nvPicPr>
          <p:cNvPr id="9" name="Picture 8" descr="A group of map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C3FC1F2-4F7E-294A-549C-C8C31FF0C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44"/>
          <a:stretch/>
        </p:blipFill>
        <p:spPr>
          <a:xfrm>
            <a:off x="5555574" y="2016369"/>
            <a:ext cx="2656778" cy="3723353"/>
          </a:xfrm>
          <a:prstGeom prst="rect">
            <a:avLst/>
          </a:prstGeom>
        </p:spPr>
      </p:pic>
      <p:pic>
        <p:nvPicPr>
          <p:cNvPr id="21" name="Picture 20" descr="A screen shot of a chart&#10;&#10;Description automatically generated">
            <a:extLst>
              <a:ext uri="{FF2B5EF4-FFF2-40B4-BE49-F238E27FC236}">
                <a16:creationId xmlns:a16="http://schemas.microsoft.com/office/drawing/2014/main" id="{78898F0B-D463-0871-9682-76B1F4A8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070" y="1605880"/>
            <a:ext cx="3676126" cy="364623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36E09-6F2A-3809-B9FF-67A01273A883}"/>
              </a:ext>
            </a:extLst>
          </p:cNvPr>
          <p:cNvCxnSpPr>
            <a:cxnSpLocks/>
          </p:cNvCxnSpPr>
          <p:nvPr/>
        </p:nvCxnSpPr>
        <p:spPr>
          <a:xfrm>
            <a:off x="5192159" y="3182815"/>
            <a:ext cx="3634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81C5A3-F01E-7C41-7AE6-9304006DB170}"/>
              </a:ext>
            </a:extLst>
          </p:cNvPr>
          <p:cNvCxnSpPr>
            <a:cxnSpLocks/>
          </p:cNvCxnSpPr>
          <p:nvPr/>
        </p:nvCxnSpPr>
        <p:spPr>
          <a:xfrm>
            <a:off x="7999655" y="3182815"/>
            <a:ext cx="3634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8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54CD5-6D62-2E9C-1A11-9CF7860FF20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does integration work?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87ED657-7B16-F148-8529-B43D0455E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2" r="33362"/>
          <a:stretch/>
        </p:blipFill>
        <p:spPr>
          <a:xfrm>
            <a:off x="4407876" y="1542053"/>
            <a:ext cx="3553366" cy="488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522972-B636-4F7A-F97C-69237318A836}"/>
              </a:ext>
            </a:extLst>
          </p:cNvPr>
          <p:cNvSpPr txBox="1"/>
          <p:nvPr/>
        </p:nvSpPr>
        <p:spPr>
          <a:xfrm>
            <a:off x="4407877" y="6425238"/>
            <a:ext cx="778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www.sc</a:t>
            </a:r>
            <a:r>
              <a:rPr lang="en-US" dirty="0"/>
              <a:t>-best-</a:t>
            </a:r>
            <a:r>
              <a:rPr lang="en-US" dirty="0" err="1"/>
              <a:t>practices.org</a:t>
            </a:r>
            <a:r>
              <a:rPr lang="en-US" dirty="0"/>
              <a:t>/</a:t>
            </a:r>
            <a:r>
              <a:rPr lang="en-US" dirty="0" err="1"/>
              <a:t>cellular_structure</a:t>
            </a:r>
            <a:r>
              <a:rPr lang="en-US" dirty="0"/>
              <a:t>/</a:t>
            </a:r>
            <a:r>
              <a:rPr lang="en-US" dirty="0" err="1"/>
              <a:t>integration.html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2D928-E623-523F-E948-5F7E1D83FA51}"/>
              </a:ext>
            </a:extLst>
          </p:cNvPr>
          <p:cNvSpPr txBox="1"/>
          <p:nvPr/>
        </p:nvSpPr>
        <p:spPr>
          <a:xfrm>
            <a:off x="357809" y="991128"/>
            <a:ext cx="760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different varieties:</a:t>
            </a:r>
          </a:p>
        </p:txBody>
      </p:sp>
      <p:pic>
        <p:nvPicPr>
          <p:cNvPr id="11" name="Picture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FD6E31D-8777-6AB7-7D5D-F19D75751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38"/>
          <a:stretch/>
        </p:blipFill>
        <p:spPr>
          <a:xfrm>
            <a:off x="7961243" y="1542053"/>
            <a:ext cx="3550819" cy="4883185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6835211-2D37-1931-3C64-23233556B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48"/>
          <a:stretch/>
        </p:blipFill>
        <p:spPr>
          <a:xfrm>
            <a:off x="868782" y="1542053"/>
            <a:ext cx="3539096" cy="48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54CD5-6D62-2E9C-1A11-9CF7860FF201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does integration work?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87ED657-7B16-F148-8529-B43D0455E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2" r="33362"/>
          <a:stretch/>
        </p:blipFill>
        <p:spPr>
          <a:xfrm>
            <a:off x="4407876" y="1542053"/>
            <a:ext cx="3553366" cy="4883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522972-B636-4F7A-F97C-69237318A836}"/>
              </a:ext>
            </a:extLst>
          </p:cNvPr>
          <p:cNvSpPr txBox="1"/>
          <p:nvPr/>
        </p:nvSpPr>
        <p:spPr>
          <a:xfrm>
            <a:off x="4407877" y="6425238"/>
            <a:ext cx="778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www.sc</a:t>
            </a:r>
            <a:r>
              <a:rPr lang="en-US" dirty="0"/>
              <a:t>-best-</a:t>
            </a:r>
            <a:r>
              <a:rPr lang="en-US" dirty="0" err="1"/>
              <a:t>practices.org</a:t>
            </a:r>
            <a:r>
              <a:rPr lang="en-US" dirty="0"/>
              <a:t>/</a:t>
            </a:r>
            <a:r>
              <a:rPr lang="en-US" dirty="0" err="1"/>
              <a:t>cellular_structure</a:t>
            </a:r>
            <a:r>
              <a:rPr lang="en-US" dirty="0"/>
              <a:t>/</a:t>
            </a:r>
            <a:r>
              <a:rPr lang="en-US" dirty="0" err="1"/>
              <a:t>integration.html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2D928-E623-523F-E948-5F7E1D83FA51}"/>
              </a:ext>
            </a:extLst>
          </p:cNvPr>
          <p:cNvSpPr txBox="1"/>
          <p:nvPr/>
        </p:nvSpPr>
        <p:spPr>
          <a:xfrm>
            <a:off x="357809" y="991128"/>
            <a:ext cx="760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different varieties:</a:t>
            </a:r>
          </a:p>
        </p:txBody>
      </p:sp>
      <p:pic>
        <p:nvPicPr>
          <p:cNvPr id="11" name="Picture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FD6E31D-8777-6AB7-7D5D-F19D75751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66638"/>
          <a:stretch/>
        </p:blipFill>
        <p:spPr>
          <a:xfrm>
            <a:off x="7961243" y="1542053"/>
            <a:ext cx="3550819" cy="4883185"/>
          </a:xfrm>
          <a:prstGeom prst="rect">
            <a:avLst/>
          </a:prstGeom>
          <a:effectLst/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6835211-2D37-1931-3C64-23233556B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r="66748"/>
          <a:stretch/>
        </p:blipFill>
        <p:spPr>
          <a:xfrm>
            <a:off x="868782" y="1542053"/>
            <a:ext cx="3539096" cy="48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9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54CD5-6D62-2E9C-1A11-9CF7860FF201}"/>
              </a:ext>
            </a:extLst>
          </p:cNvPr>
          <p:cNvSpPr txBox="1"/>
          <p:nvPr/>
        </p:nvSpPr>
        <p:spPr>
          <a:xfrm>
            <a:off x="348756" y="70637"/>
            <a:ext cx="374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Seurat v3 – CCA + MNN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6D5F4F-4656-BBC8-A2EA-39E3410936A1}"/>
              </a:ext>
            </a:extLst>
          </p:cNvPr>
          <p:cNvSpPr txBox="1"/>
          <p:nvPr/>
        </p:nvSpPr>
        <p:spPr>
          <a:xfrm>
            <a:off x="348756" y="595676"/>
            <a:ext cx="6577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Multiple steps and Seurat functions: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SelectIntegrationFeatures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variable features to use that are shared across datasets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FindIntegrationAnchors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Canonical correlation analysis (“CCA”; similar to PCA), then L2-normalize canonical correlation vectors.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Search for Mutual Nearest Neighbors (“MNNs”) in this shared CCA space. AKA “anchors”: pairs of cells nearby in CCA space but belonging to different datasets. 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Each anchor is given a robustness score based on consistency within local neighborhood. Low-scoring anchors are omitted.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IntegrateData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Compute a corrected expression matrix using a correction vector related to cell-cell similarity and anchor robustness score.</a:t>
            </a:r>
          </a:p>
          <a:p>
            <a:endParaRPr lang="en-US" dirty="0"/>
          </a:p>
        </p:txBody>
      </p:sp>
      <p:pic>
        <p:nvPicPr>
          <p:cNvPr id="47" name="Picture 46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23B3A383-4212-9308-500B-1AEC96713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71" r="42030"/>
          <a:stretch/>
        </p:blipFill>
        <p:spPr>
          <a:xfrm>
            <a:off x="7497777" y="4622201"/>
            <a:ext cx="4529752" cy="1776989"/>
          </a:xfrm>
          <a:prstGeom prst="rect">
            <a:avLst/>
          </a:prstGeom>
        </p:spPr>
      </p:pic>
      <p:pic>
        <p:nvPicPr>
          <p:cNvPr id="48" name="Picture 47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63988513-8C0A-4B61-13E0-676C786ED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65" b="44346"/>
          <a:stretch/>
        </p:blipFill>
        <p:spPr>
          <a:xfrm>
            <a:off x="8274867" y="2235799"/>
            <a:ext cx="2975572" cy="2386402"/>
          </a:xfrm>
          <a:prstGeom prst="rect">
            <a:avLst/>
          </a:prstGeom>
        </p:spPr>
      </p:pic>
      <p:pic>
        <p:nvPicPr>
          <p:cNvPr id="49" name="Picture 48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2F0F6907-347E-BCF3-53D8-E1D9E2417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88" b="41925"/>
          <a:stretch/>
        </p:blipFill>
        <p:spPr>
          <a:xfrm>
            <a:off x="7686394" y="143064"/>
            <a:ext cx="3330166" cy="22286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E6D27D-F1A7-931D-5C37-9D253E92BF35}"/>
              </a:ext>
            </a:extLst>
          </p:cNvPr>
          <p:cNvSpPr txBox="1"/>
          <p:nvPr/>
        </p:nvSpPr>
        <p:spPr>
          <a:xfrm>
            <a:off x="4407877" y="6425238"/>
            <a:ext cx="778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Stuart &amp; Butler et al. 2019 (Nature Methods) </a:t>
            </a:r>
          </a:p>
        </p:txBody>
      </p:sp>
    </p:spTree>
    <p:extLst>
      <p:ext uri="{BB962C8B-B14F-4D97-AF65-F5344CB8AC3E}">
        <p14:creationId xmlns:p14="http://schemas.microsoft.com/office/powerpoint/2010/main" val="218865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764CB1E-6661-9605-72EC-1D1A3B2846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84459" y="-69159"/>
            <a:ext cx="12700" cy="180918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954CD5-6D62-2E9C-1A11-9CF7860FF201}"/>
              </a:ext>
            </a:extLst>
          </p:cNvPr>
          <p:cNvSpPr txBox="1"/>
          <p:nvPr/>
        </p:nvSpPr>
        <p:spPr>
          <a:xfrm>
            <a:off x="348756" y="70637"/>
            <a:ext cx="374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Seurat v3 – CCA + MNN</a:t>
            </a:r>
          </a:p>
        </p:txBody>
      </p:sp>
      <p:pic>
        <p:nvPicPr>
          <p:cNvPr id="7" name="Picture 6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14BB2F32-1B79-D591-30B8-41DE671A4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65" b="44346"/>
          <a:stretch/>
        </p:blipFill>
        <p:spPr>
          <a:xfrm>
            <a:off x="7946348" y="1505413"/>
            <a:ext cx="1935997" cy="1552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6D5F4F-4656-BBC8-A2EA-39E3410936A1}"/>
              </a:ext>
            </a:extLst>
          </p:cNvPr>
          <p:cNvSpPr txBox="1"/>
          <p:nvPr/>
        </p:nvSpPr>
        <p:spPr>
          <a:xfrm>
            <a:off x="348756" y="595676"/>
            <a:ext cx="65771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Multiple steps and Seurat functions: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SelectIntegrationFeatures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variable features to use that are shared across datasets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FindIntegrationAnchors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(reduction =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Canonical correlation analysis (“CCA”; similar to PCA), then L2-normalize canonical correlation vectors.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Search for Mutual Nearest Neighbors (“MNNs”) in this shared CCA space. AKA “anchors”: pairs of cells nearby in CCA space but belonging to different datasets. 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Each anchor is given a robustness score based on consistency within local neighborhood. Low-scoring anchors are omitted.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IntegrateData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Compute a corrected expression matrix using a correction vector related to cell-cell similarity and anchor robustness score.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For multi-sample dataset, repeated step 4 in pairwise recursive fashion based on a “guide tree”</a:t>
            </a:r>
          </a:p>
        </p:txBody>
      </p:sp>
      <p:pic>
        <p:nvPicPr>
          <p:cNvPr id="3" name="Picture 2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8C95E164-26E9-E985-176D-867A75E5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65" b="44346"/>
          <a:stretch/>
        </p:blipFill>
        <p:spPr>
          <a:xfrm>
            <a:off x="7946349" y="3225963"/>
            <a:ext cx="1935997" cy="1552665"/>
          </a:xfrm>
          <a:prstGeom prst="rect">
            <a:avLst/>
          </a:prstGeom>
        </p:spPr>
      </p:pic>
      <p:pic>
        <p:nvPicPr>
          <p:cNvPr id="10" name="Picture 9" descr="A diagram of different types of anchor charts&#10;&#10;Description automatically generated">
            <a:extLst>
              <a:ext uri="{FF2B5EF4-FFF2-40B4-BE49-F238E27FC236}">
                <a16:creationId xmlns:a16="http://schemas.microsoft.com/office/drawing/2014/main" id="{CFD0E685-6F51-7D00-2EE4-A1D5ECB28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65" b="44346"/>
          <a:stretch/>
        </p:blipFill>
        <p:spPr>
          <a:xfrm>
            <a:off x="7946351" y="4952310"/>
            <a:ext cx="1935997" cy="1552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0C00AD-C7C1-27D4-1A78-0650AA0BFEA6}"/>
              </a:ext>
            </a:extLst>
          </p:cNvPr>
          <p:cNvSpPr txBox="1"/>
          <p:nvPr/>
        </p:nvSpPr>
        <p:spPr>
          <a:xfrm>
            <a:off x="8270140" y="1060530"/>
            <a:ext cx="77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A82F4-37D9-8002-0DF2-EBF661F5093B}"/>
              </a:ext>
            </a:extLst>
          </p:cNvPr>
          <p:cNvSpPr txBox="1"/>
          <p:nvPr/>
        </p:nvSpPr>
        <p:spPr>
          <a:xfrm>
            <a:off x="9128711" y="1060529"/>
            <a:ext cx="77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2AEF9-D2EA-53A0-4227-5C8D92418BBE}"/>
              </a:ext>
            </a:extLst>
          </p:cNvPr>
          <p:cNvSpPr txBox="1"/>
          <p:nvPr/>
        </p:nvSpPr>
        <p:spPr>
          <a:xfrm>
            <a:off x="10079325" y="1060530"/>
            <a:ext cx="77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9C5F7-29FD-3DD0-8F99-4858F3CBC734}"/>
              </a:ext>
            </a:extLst>
          </p:cNvPr>
          <p:cNvSpPr txBox="1"/>
          <p:nvPr/>
        </p:nvSpPr>
        <p:spPr>
          <a:xfrm>
            <a:off x="10937896" y="1060529"/>
            <a:ext cx="77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Sample4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9B9F6E2F-D599-801E-F58A-649CE0BA0C7F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9086216" y="631245"/>
            <a:ext cx="1" cy="8585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B2821D4-DE69-D252-FFC0-ECE48847C039}"/>
              </a:ext>
            </a:extLst>
          </p:cNvPr>
          <p:cNvCxnSpPr/>
          <p:nvPr/>
        </p:nvCxnSpPr>
        <p:spPr>
          <a:xfrm rot="5400000" flipH="1" flipV="1">
            <a:off x="10895400" y="631243"/>
            <a:ext cx="1" cy="858571"/>
          </a:xfrm>
          <a:prstGeom prst="bentConnector3">
            <a:avLst>
              <a:gd name="adj1" fmla="val 2286010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C08700-2E21-0E5D-1428-DDB14DCB9F6E}"/>
              </a:ext>
            </a:extLst>
          </p:cNvPr>
          <p:cNvSpPr txBox="1"/>
          <p:nvPr/>
        </p:nvSpPr>
        <p:spPr>
          <a:xfrm>
            <a:off x="9351437" y="1770717"/>
            <a:ext cx="7735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Sample1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D1729A-C239-4C90-8DBB-CF3DD616CE4B}"/>
              </a:ext>
            </a:extLst>
          </p:cNvPr>
          <p:cNvSpPr txBox="1"/>
          <p:nvPr/>
        </p:nvSpPr>
        <p:spPr>
          <a:xfrm>
            <a:off x="9385718" y="2409807"/>
            <a:ext cx="7735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Sample2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1BD1B2-DF6A-3923-2EC1-54C2B4B9FF77}"/>
              </a:ext>
            </a:extLst>
          </p:cNvPr>
          <p:cNvSpPr txBox="1"/>
          <p:nvPr/>
        </p:nvSpPr>
        <p:spPr>
          <a:xfrm>
            <a:off x="9395749" y="3496083"/>
            <a:ext cx="7735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Sample3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7679F5-0E79-0941-40E3-1A0CCEA98978}"/>
              </a:ext>
            </a:extLst>
          </p:cNvPr>
          <p:cNvSpPr txBox="1"/>
          <p:nvPr/>
        </p:nvSpPr>
        <p:spPr>
          <a:xfrm>
            <a:off x="9395750" y="4135173"/>
            <a:ext cx="7735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Sample4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8F9FB7-7852-18A7-CFB9-9B1D48E1A122}"/>
              </a:ext>
            </a:extLst>
          </p:cNvPr>
          <p:cNvSpPr txBox="1"/>
          <p:nvPr/>
        </p:nvSpPr>
        <p:spPr>
          <a:xfrm>
            <a:off x="9400766" y="5225812"/>
            <a:ext cx="15371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Sample1+Sample2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96299C-3A06-FA8F-6D95-596549AF10E0}"/>
              </a:ext>
            </a:extLst>
          </p:cNvPr>
          <p:cNvSpPr txBox="1"/>
          <p:nvPr/>
        </p:nvSpPr>
        <p:spPr>
          <a:xfrm>
            <a:off x="9395750" y="5860539"/>
            <a:ext cx="149781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Sample3+Sample4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BA9C6C-3940-2790-9453-BFEBBDD1C89A}"/>
              </a:ext>
            </a:extLst>
          </p:cNvPr>
          <p:cNvSpPr txBox="1"/>
          <p:nvPr/>
        </p:nvSpPr>
        <p:spPr>
          <a:xfrm>
            <a:off x="10463745" y="2004746"/>
            <a:ext cx="146468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Sample1+Sample2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DC5ABE-3984-F558-A877-B293D65CE552}"/>
              </a:ext>
            </a:extLst>
          </p:cNvPr>
          <p:cNvSpPr txBox="1"/>
          <p:nvPr/>
        </p:nvSpPr>
        <p:spPr>
          <a:xfrm>
            <a:off x="10463745" y="3850706"/>
            <a:ext cx="146468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Sample1+Sample2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68E76D-4120-ACF7-868C-E7BBB2B92D5C}"/>
              </a:ext>
            </a:extLst>
          </p:cNvPr>
          <p:cNvSpPr txBox="1"/>
          <p:nvPr/>
        </p:nvSpPr>
        <p:spPr>
          <a:xfrm>
            <a:off x="10672465" y="5589925"/>
            <a:ext cx="146468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Fully integrated!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9C3B6E-7DF9-C879-B7BE-D1A1DC92101B}"/>
              </a:ext>
            </a:extLst>
          </p:cNvPr>
          <p:cNvCxnSpPr/>
          <p:nvPr/>
        </p:nvCxnSpPr>
        <p:spPr>
          <a:xfrm>
            <a:off x="10125018" y="2143245"/>
            <a:ext cx="3681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3BF6BC-9447-CB92-96BD-F676CDEA79D4}"/>
              </a:ext>
            </a:extLst>
          </p:cNvPr>
          <p:cNvCxnSpPr/>
          <p:nvPr/>
        </p:nvCxnSpPr>
        <p:spPr>
          <a:xfrm>
            <a:off x="10138834" y="4002295"/>
            <a:ext cx="3681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7A14E7-17EF-BA6B-85F4-F70975607E83}"/>
              </a:ext>
            </a:extLst>
          </p:cNvPr>
          <p:cNvCxnSpPr/>
          <p:nvPr/>
        </p:nvCxnSpPr>
        <p:spPr>
          <a:xfrm>
            <a:off x="10463745" y="5728424"/>
            <a:ext cx="3681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A312B09-3E0D-6024-AD22-E4A4126D0A8E}"/>
              </a:ext>
            </a:extLst>
          </p:cNvPr>
          <p:cNvSpPr txBox="1"/>
          <p:nvPr/>
        </p:nvSpPr>
        <p:spPr>
          <a:xfrm>
            <a:off x="9153549" y="190303"/>
            <a:ext cx="174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Guide tree: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81568-24B3-25B5-B687-91D746A32270}"/>
              </a:ext>
            </a:extLst>
          </p:cNvPr>
          <p:cNvSpPr txBox="1"/>
          <p:nvPr/>
        </p:nvSpPr>
        <p:spPr>
          <a:xfrm>
            <a:off x="7561385" y="6425238"/>
            <a:ext cx="463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Stuart &amp; Butler et al. 2019 (Nature Methods) </a:t>
            </a:r>
          </a:p>
        </p:txBody>
      </p:sp>
    </p:spTree>
    <p:extLst>
      <p:ext uri="{BB962C8B-B14F-4D97-AF65-F5344CB8AC3E}">
        <p14:creationId xmlns:p14="http://schemas.microsoft.com/office/powerpoint/2010/main" val="11179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D8DD6E-F57E-CC76-B6FE-1D994001966E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3962842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D4D7BB-7379-0568-8AA1-A4AEF84DCC4A}"/>
              </a:ext>
            </a:extLst>
          </p:cNvPr>
          <p:cNvSpPr txBox="1"/>
          <p:nvPr/>
        </p:nvSpPr>
        <p:spPr>
          <a:xfrm>
            <a:off x="348756" y="70637"/>
            <a:ext cx="1088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Seurat v3 – RPCA + MNN: A faster and more conservative alternative to CCA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64D79-536A-5A7A-AB32-AB48B3639AA3}"/>
              </a:ext>
            </a:extLst>
          </p:cNvPr>
          <p:cNvSpPr txBox="1"/>
          <p:nvPr/>
        </p:nvSpPr>
        <p:spPr>
          <a:xfrm>
            <a:off x="275481" y="881702"/>
            <a:ext cx="588792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faster alternative to CCA anchors is RPCA anchors</a:t>
            </a:r>
          </a:p>
          <a:p>
            <a:endParaRPr lang="en-US" dirty="0"/>
          </a:p>
          <a:p>
            <a:r>
              <a:rPr lang="en-US" dirty="0"/>
              <a:t>When finding anchors, each dataset is projected into the other’s PCA space instead of shared CCA space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Just specify “</a:t>
            </a:r>
            <a:r>
              <a:rPr lang="en-US" dirty="0" err="1"/>
              <a:t>rpca</a:t>
            </a:r>
            <a:r>
              <a:rPr lang="en-US" dirty="0"/>
              <a:t>” as the reduction when finding anchors: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FindIntegrationAnchors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(reduction = “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rpca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endParaRPr lang="en-US" dirty="0"/>
          </a:p>
          <a:p>
            <a:r>
              <a:rPr lang="en-US" dirty="0"/>
              <a:t>More biologically conservative; less likely to align cells in different biological states. </a:t>
            </a:r>
          </a:p>
          <a:p>
            <a:endParaRPr lang="en-US" dirty="0"/>
          </a:p>
          <a:p>
            <a:r>
              <a:rPr lang="en-US" dirty="0"/>
              <a:t>Can control strength of integration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k.anchor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parameter (see linked vignette).</a:t>
            </a:r>
          </a:p>
          <a:p>
            <a:endParaRPr lang="en-US" dirty="0"/>
          </a:p>
          <a:p>
            <a:r>
              <a:rPr lang="en-US" dirty="0"/>
              <a:t>Recommended when: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large fraction of cells in one dataset have no matching type in the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Datasets originate from the same sequencing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are many datasets or cells to integrate</a:t>
            </a:r>
          </a:p>
        </p:txBody>
      </p:sp>
      <p:pic>
        <p:nvPicPr>
          <p:cNvPr id="10" name="Picture 9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6A470A53-212A-4F73-3CA8-75982BC57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6" t="5189" b="10970"/>
          <a:stretch/>
        </p:blipFill>
        <p:spPr>
          <a:xfrm>
            <a:off x="7556505" y="3509115"/>
            <a:ext cx="3428018" cy="2777275"/>
          </a:xfrm>
          <a:prstGeom prst="rect">
            <a:avLst/>
          </a:prstGeom>
        </p:spPr>
      </p:pic>
      <p:pic>
        <p:nvPicPr>
          <p:cNvPr id="14" name="Picture 13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393FABFE-6723-70B6-4AC5-CFC4AFE7C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6" t="8975" b="9827"/>
          <a:stretch/>
        </p:blipFill>
        <p:spPr>
          <a:xfrm>
            <a:off x="7556505" y="663943"/>
            <a:ext cx="3428018" cy="28205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1D0102-2167-5845-184E-39A2913E524B}"/>
              </a:ext>
            </a:extLst>
          </p:cNvPr>
          <p:cNvSpPr txBox="1"/>
          <p:nvPr/>
        </p:nvSpPr>
        <p:spPr>
          <a:xfrm>
            <a:off x="7556505" y="697036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23B46-888D-87B8-2ABC-52201F607B7D}"/>
              </a:ext>
            </a:extLst>
          </p:cNvPr>
          <p:cNvSpPr txBox="1"/>
          <p:nvPr/>
        </p:nvSpPr>
        <p:spPr>
          <a:xfrm>
            <a:off x="7556505" y="3562964"/>
            <a:ext cx="79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RPCA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8BD52-09C7-D172-452F-E14F157717BB}"/>
              </a:ext>
            </a:extLst>
          </p:cNvPr>
          <p:cNvSpPr txBox="1"/>
          <p:nvPr/>
        </p:nvSpPr>
        <p:spPr>
          <a:xfrm>
            <a:off x="5462954" y="6418031"/>
            <a:ext cx="664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For details: 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/articles/</a:t>
            </a:r>
            <a:r>
              <a:rPr lang="en-US" dirty="0" err="1"/>
              <a:t>integration_rpca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53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B2D72-25D8-7A6D-10E8-2A863C17BAE4}"/>
              </a:ext>
            </a:extLst>
          </p:cNvPr>
          <p:cNvSpPr txBox="1"/>
          <p:nvPr/>
        </p:nvSpPr>
        <p:spPr>
          <a:xfrm>
            <a:off x="348756" y="148578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Harmony – A convenient and fast non-Seurat method</a:t>
            </a:r>
          </a:p>
        </p:txBody>
      </p:sp>
      <p:pic>
        <p:nvPicPr>
          <p:cNvPr id="6" name="Picture 5" descr="A diagram of clustering data&#10;&#10;Description automatically generated">
            <a:extLst>
              <a:ext uri="{FF2B5EF4-FFF2-40B4-BE49-F238E27FC236}">
                <a16:creationId xmlns:a16="http://schemas.microsoft.com/office/drawing/2014/main" id="{B9C69BE3-FAD3-AB9C-33B6-FBFE2302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2" y="3793543"/>
            <a:ext cx="6485200" cy="2554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5AD04-A968-00BC-9ECE-96AC198614CA}"/>
              </a:ext>
            </a:extLst>
          </p:cNvPr>
          <p:cNvSpPr txBox="1"/>
          <p:nvPr/>
        </p:nvSpPr>
        <p:spPr>
          <a:xfrm>
            <a:off x="4407877" y="6425238"/>
            <a:ext cx="778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Korsunky</a:t>
            </a:r>
            <a:r>
              <a:rPr lang="en-US" dirty="0"/>
              <a:t> et al. 2019 (Nature Methods)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58710-DC57-6F68-9198-8757D5895575}"/>
              </a:ext>
            </a:extLst>
          </p:cNvPr>
          <p:cNvSpPr txBox="1"/>
          <p:nvPr/>
        </p:nvSpPr>
        <p:spPr>
          <a:xfrm>
            <a:off x="184632" y="850087"/>
            <a:ext cx="62661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Convenient and wicked-fast alternative to either Seurat method.</a:t>
            </a:r>
          </a:p>
          <a:p>
            <a:endParaRPr lang="en-US" dirty="0"/>
          </a:p>
          <a:p>
            <a:r>
              <a:rPr lang="en-US" b="1" dirty="0"/>
              <a:t>Much</a:t>
            </a:r>
            <a:r>
              <a:rPr lang="en-US" dirty="0"/>
              <a:t> less memory-intensive than Seurat’s methods.</a:t>
            </a:r>
          </a:p>
          <a:p>
            <a:endParaRPr lang="en-US" dirty="0"/>
          </a:p>
          <a:p>
            <a:r>
              <a:rPr lang="en-US" dirty="0"/>
              <a:t>Just one line: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harmony::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RunHarmony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(obj,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vars.to.regress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“var”)</a:t>
            </a:r>
          </a:p>
          <a:p>
            <a:endParaRPr lang="en-US" dirty="0"/>
          </a:p>
          <a:p>
            <a:r>
              <a:rPr lang="en-US" dirty="0"/>
              <a:t>May be less biologically conservative than RPCA-based Seurat integration.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map of different colors&#10;&#10;Description automatically generated">
            <a:extLst>
              <a:ext uri="{FF2B5EF4-FFF2-40B4-BE49-F238E27FC236}">
                <a16:creationId xmlns:a16="http://schemas.microsoft.com/office/drawing/2014/main" id="{22B0AFE6-07DA-2235-EA45-B21747E00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5" t="7443" b="9863"/>
          <a:stretch/>
        </p:blipFill>
        <p:spPr>
          <a:xfrm>
            <a:off x="7624436" y="3750689"/>
            <a:ext cx="3321497" cy="2674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4C39F1-0DE7-6995-066F-1CFA51CDE9B1}"/>
              </a:ext>
            </a:extLst>
          </p:cNvPr>
          <p:cNvSpPr txBox="1"/>
          <p:nvPr/>
        </p:nvSpPr>
        <p:spPr>
          <a:xfrm>
            <a:off x="7556505" y="3470527"/>
            <a:ext cx="116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Harmony</a:t>
            </a:r>
          </a:p>
        </p:txBody>
      </p:sp>
      <p:pic>
        <p:nvPicPr>
          <p:cNvPr id="14" name="Picture 13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58FCFA72-A198-5AD8-2C8A-BC7286985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6" t="8975" b="9827"/>
          <a:stretch/>
        </p:blipFill>
        <p:spPr>
          <a:xfrm>
            <a:off x="7556505" y="663943"/>
            <a:ext cx="3428018" cy="28205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F4F006-DD43-DE5C-D4DF-CB7110AB0FC6}"/>
              </a:ext>
            </a:extLst>
          </p:cNvPr>
          <p:cNvSpPr txBox="1"/>
          <p:nvPr/>
        </p:nvSpPr>
        <p:spPr>
          <a:xfrm>
            <a:off x="7556505" y="697036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CCA</a:t>
            </a:r>
          </a:p>
        </p:txBody>
      </p:sp>
    </p:spTree>
    <p:extLst>
      <p:ext uri="{BB962C8B-B14F-4D97-AF65-F5344CB8AC3E}">
        <p14:creationId xmlns:p14="http://schemas.microsoft.com/office/powerpoint/2010/main" val="414236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963B5F3A-C8E4-261C-2810-42D8889F418D}"/>
              </a:ext>
            </a:extLst>
          </p:cNvPr>
          <p:cNvGrpSpPr/>
          <p:nvPr/>
        </p:nvGrpSpPr>
        <p:grpSpPr>
          <a:xfrm>
            <a:off x="6614903" y="771337"/>
            <a:ext cx="5228342" cy="2947849"/>
            <a:chOff x="6614903" y="771337"/>
            <a:chExt cx="5228342" cy="29478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CEB95C7-2965-69BF-3A24-3E93D8382899}"/>
                </a:ext>
              </a:extLst>
            </p:cNvPr>
            <p:cNvSpPr/>
            <p:nvPr/>
          </p:nvSpPr>
          <p:spPr>
            <a:xfrm>
              <a:off x="6614903" y="771337"/>
              <a:ext cx="5228342" cy="2947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58A5A63-407C-C0D4-44F6-6D846EB418B4}"/>
                </a:ext>
              </a:extLst>
            </p:cNvPr>
            <p:cNvSpPr txBox="1"/>
            <p:nvPr/>
          </p:nvSpPr>
          <p:spPr>
            <a:xfrm>
              <a:off x="6614903" y="789813"/>
              <a:ext cx="239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04466A-5870-6DF2-5939-A6D4781833CF}"/>
              </a:ext>
            </a:extLst>
          </p:cNvPr>
          <p:cNvGrpSpPr/>
          <p:nvPr/>
        </p:nvGrpSpPr>
        <p:grpSpPr>
          <a:xfrm>
            <a:off x="6849365" y="1189891"/>
            <a:ext cx="2564936" cy="2153169"/>
            <a:chOff x="6849365" y="1189891"/>
            <a:chExt cx="2564936" cy="21531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FA0771-96D2-FD46-33AF-AA7E3622E2E2}"/>
                </a:ext>
              </a:extLst>
            </p:cNvPr>
            <p:cNvSpPr/>
            <p:nvPr/>
          </p:nvSpPr>
          <p:spPr>
            <a:xfrm>
              <a:off x="6849365" y="1189891"/>
              <a:ext cx="2564936" cy="21531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0E4823-FB88-E6DB-9331-ED3F0CE8A95F}"/>
                </a:ext>
              </a:extLst>
            </p:cNvPr>
            <p:cNvSpPr txBox="1"/>
            <p:nvPr/>
          </p:nvSpPr>
          <p:spPr>
            <a:xfrm>
              <a:off x="6866947" y="1189892"/>
              <a:ext cx="239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assays$RNA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C30CA03-EA44-D1EF-5E25-4CD3FBDE2B7F}"/>
              </a:ext>
            </a:extLst>
          </p:cNvPr>
          <p:cNvGrpSpPr/>
          <p:nvPr/>
        </p:nvGrpSpPr>
        <p:grpSpPr>
          <a:xfrm>
            <a:off x="6941297" y="1455151"/>
            <a:ext cx="1400903" cy="1140115"/>
            <a:chOff x="7212783" y="1790644"/>
            <a:chExt cx="1400903" cy="114011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CB488DC-01AC-F411-F30A-CE6D103A8B31}"/>
                </a:ext>
              </a:extLst>
            </p:cNvPr>
            <p:cNvSpPr/>
            <p:nvPr/>
          </p:nvSpPr>
          <p:spPr>
            <a:xfrm>
              <a:off x="7212783" y="1790644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9278C2E-D135-2611-E123-9024E4F59BD4}"/>
                </a:ext>
              </a:extLst>
            </p:cNvPr>
            <p:cNvSpPr txBox="1"/>
            <p:nvPr/>
          </p:nvSpPr>
          <p:spPr>
            <a:xfrm>
              <a:off x="7212783" y="1804050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@counts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7F024BD-A1C6-748D-B08C-6FBBCFC568A7}"/>
              </a:ext>
            </a:extLst>
          </p:cNvPr>
          <p:cNvGrpSpPr/>
          <p:nvPr/>
        </p:nvGrpSpPr>
        <p:grpSpPr>
          <a:xfrm>
            <a:off x="7070255" y="1751113"/>
            <a:ext cx="1400903" cy="1140115"/>
            <a:chOff x="7341741" y="2086606"/>
            <a:chExt cx="1400903" cy="114011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EB86795-AD3F-BC23-9EFC-4B6A45CB635C}"/>
                </a:ext>
              </a:extLst>
            </p:cNvPr>
            <p:cNvSpPr/>
            <p:nvPr/>
          </p:nvSpPr>
          <p:spPr>
            <a:xfrm>
              <a:off x="7341741" y="2086606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858B927-C12C-70A9-BDAD-67E1741AC415}"/>
                </a:ext>
              </a:extLst>
            </p:cNvPr>
            <p:cNvSpPr txBox="1"/>
            <p:nvPr/>
          </p:nvSpPr>
          <p:spPr>
            <a:xfrm>
              <a:off x="7341741" y="2100012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@data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081715-8DB4-D0E7-33EB-4A5BCC540624}"/>
              </a:ext>
            </a:extLst>
          </p:cNvPr>
          <p:cNvGrpSpPr/>
          <p:nvPr/>
        </p:nvGrpSpPr>
        <p:grpSpPr>
          <a:xfrm>
            <a:off x="7187484" y="2029778"/>
            <a:ext cx="1400904" cy="1140115"/>
            <a:chOff x="7341740" y="2086606"/>
            <a:chExt cx="1400904" cy="114011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991D9BD-41F9-1458-BAB0-A60C27D5F1A1}"/>
                </a:ext>
              </a:extLst>
            </p:cNvPr>
            <p:cNvSpPr/>
            <p:nvPr/>
          </p:nvSpPr>
          <p:spPr>
            <a:xfrm>
              <a:off x="7341741" y="2086606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CF2F23-F75D-32D1-7F5E-55A31FE09C6D}"/>
                </a:ext>
              </a:extLst>
            </p:cNvPr>
            <p:cNvSpPr txBox="1"/>
            <p:nvPr/>
          </p:nvSpPr>
          <p:spPr>
            <a:xfrm>
              <a:off x="7341740" y="2100012"/>
              <a:ext cx="1359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scale.data</a:t>
              </a:r>
              <a:endParaRPr lang="en-US" sz="14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9B68C5-800A-2190-53BB-7EB720D231C3}"/>
              </a:ext>
            </a:extLst>
          </p:cNvPr>
          <p:cNvGrpSpPr/>
          <p:nvPr/>
        </p:nvGrpSpPr>
        <p:grpSpPr>
          <a:xfrm>
            <a:off x="7083825" y="1447799"/>
            <a:ext cx="2582787" cy="2153169"/>
            <a:chOff x="7083826" y="1447800"/>
            <a:chExt cx="2543908" cy="18756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EB0472-A3BC-AAAC-BCEB-56AD9900AD0F}"/>
                </a:ext>
              </a:extLst>
            </p:cNvPr>
            <p:cNvSpPr/>
            <p:nvPr/>
          </p:nvSpPr>
          <p:spPr>
            <a:xfrm>
              <a:off x="7083826" y="1447800"/>
              <a:ext cx="2526326" cy="18756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CED5C6-3B6F-18EA-6087-6A5C7D9AEA6E}"/>
                </a:ext>
              </a:extLst>
            </p:cNvPr>
            <p:cNvSpPr txBox="1"/>
            <p:nvPr/>
          </p:nvSpPr>
          <p:spPr>
            <a:xfrm>
              <a:off x="7101408" y="1475712"/>
              <a:ext cx="2526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assays$integrated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A33517-0860-14DF-9A39-D85A510ECDDD}"/>
              </a:ext>
            </a:extLst>
          </p:cNvPr>
          <p:cNvGrpSpPr/>
          <p:nvPr/>
        </p:nvGrpSpPr>
        <p:grpSpPr>
          <a:xfrm>
            <a:off x="7212783" y="1790644"/>
            <a:ext cx="1400903" cy="1140115"/>
            <a:chOff x="7212783" y="1790644"/>
            <a:chExt cx="1400903" cy="114011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73490A-4420-5D32-8B3F-39356465533F}"/>
                </a:ext>
              </a:extLst>
            </p:cNvPr>
            <p:cNvSpPr/>
            <p:nvPr/>
          </p:nvSpPr>
          <p:spPr>
            <a:xfrm>
              <a:off x="7212783" y="1790644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DC5165-E9D2-ADEC-7D99-3CBA3E11C4CA}"/>
                </a:ext>
              </a:extLst>
            </p:cNvPr>
            <p:cNvSpPr txBox="1"/>
            <p:nvPr/>
          </p:nvSpPr>
          <p:spPr>
            <a:xfrm>
              <a:off x="7212783" y="1804050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@counts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065FA-AE76-B7F3-073D-646964AA218C}"/>
              </a:ext>
            </a:extLst>
          </p:cNvPr>
          <p:cNvGrpSpPr/>
          <p:nvPr/>
        </p:nvGrpSpPr>
        <p:grpSpPr>
          <a:xfrm>
            <a:off x="7341741" y="2086606"/>
            <a:ext cx="1400903" cy="1140115"/>
            <a:chOff x="7341741" y="2086606"/>
            <a:chExt cx="1400903" cy="114011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FA8DD8-F939-BEF0-6353-270429104F62}"/>
                </a:ext>
              </a:extLst>
            </p:cNvPr>
            <p:cNvSpPr/>
            <p:nvPr/>
          </p:nvSpPr>
          <p:spPr>
            <a:xfrm>
              <a:off x="7341741" y="2086606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E98F37-3576-7037-9462-E72CBEAB42AC}"/>
                </a:ext>
              </a:extLst>
            </p:cNvPr>
            <p:cNvSpPr txBox="1"/>
            <p:nvPr/>
          </p:nvSpPr>
          <p:spPr>
            <a:xfrm>
              <a:off x="7341741" y="2100012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@data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7B0B02B-1312-AB03-49EC-691CCE09D9E0}"/>
              </a:ext>
            </a:extLst>
          </p:cNvPr>
          <p:cNvGrpSpPr/>
          <p:nvPr/>
        </p:nvGrpSpPr>
        <p:grpSpPr>
          <a:xfrm>
            <a:off x="7458970" y="2365271"/>
            <a:ext cx="1400904" cy="1140115"/>
            <a:chOff x="7341740" y="2086606"/>
            <a:chExt cx="1400904" cy="114011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F0DC92E-0FBD-F5C4-6152-C031360D6CD0}"/>
                </a:ext>
              </a:extLst>
            </p:cNvPr>
            <p:cNvSpPr/>
            <p:nvPr/>
          </p:nvSpPr>
          <p:spPr>
            <a:xfrm>
              <a:off x="7341741" y="2086606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5FB849-5B0E-F84E-F9A9-040466B47F2A}"/>
                </a:ext>
              </a:extLst>
            </p:cNvPr>
            <p:cNvSpPr txBox="1"/>
            <p:nvPr/>
          </p:nvSpPr>
          <p:spPr>
            <a:xfrm>
              <a:off x="7341740" y="2100012"/>
              <a:ext cx="1359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scale.data</a:t>
              </a:r>
              <a:endParaRPr lang="en-US" sz="14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89EC6C-960E-5144-E574-7A8B1FEA73B0}"/>
              </a:ext>
            </a:extLst>
          </p:cNvPr>
          <p:cNvSpPr txBox="1"/>
          <p:nvPr/>
        </p:nvSpPr>
        <p:spPr>
          <a:xfrm>
            <a:off x="348756" y="148578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Beware: integration methods differ in their outputs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DC1B1-A4FE-DBC7-A72B-1F6065D09D29}"/>
              </a:ext>
            </a:extLst>
          </p:cNvPr>
          <p:cNvSpPr txBox="1"/>
          <p:nvPr/>
        </p:nvSpPr>
        <p:spPr>
          <a:xfrm>
            <a:off x="348756" y="671691"/>
            <a:ext cx="6266147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Seurat: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Seurat-based integration methods create a new </a:t>
            </a:r>
            <a:r>
              <a:rPr lang="en-US" b="1" dirty="0"/>
              <a:t>assay (</a:t>
            </a:r>
            <a:r>
              <a:rPr lang="en-US" dirty="0"/>
              <a:t>by default called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“integrated”</a:t>
            </a:r>
            <a:r>
              <a:rPr lang="en-US" dirty="0">
                <a:cs typeface="Courier New" panose="02070309020205020404" pitchFamily="49" charset="0"/>
              </a:rPr>
              <a:t>) with corrected counts in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“data” </a:t>
            </a:r>
            <a:r>
              <a:rPr lang="en-US" b="1" dirty="0">
                <a:cs typeface="Courier New" panose="02070309020205020404" pitchFamily="49" charset="0"/>
              </a:rPr>
              <a:t>slot</a:t>
            </a:r>
            <a:r>
              <a:rPr lang="en-US" dirty="0">
                <a:cs typeface="Courier New" panose="02070309020205020404" pitchFamily="49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You thus need to run </a:t>
            </a:r>
            <a:r>
              <a:rPr lang="en-US" dirty="0" err="1">
                <a:cs typeface="Courier New" panose="02070309020205020404" pitchFamily="49" charset="0"/>
              </a:rPr>
              <a:t>ScaleData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 err="1">
                <a:cs typeface="Courier New" panose="02070309020205020404" pitchFamily="49" charset="0"/>
              </a:rPr>
              <a:t>RunPCA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 err="1">
                <a:cs typeface="Courier New" panose="02070309020205020404" pitchFamily="49" charset="0"/>
              </a:rPr>
              <a:t>RunUMAP</a:t>
            </a:r>
            <a:r>
              <a:rPr lang="en-US" dirty="0">
                <a:cs typeface="Courier New" panose="02070309020205020404" pitchFamily="49" charset="0"/>
              </a:rPr>
              <a:t> etc. on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“integrated”</a:t>
            </a:r>
            <a:r>
              <a:rPr lang="en-US" dirty="0">
                <a:cs typeface="Courier New" panose="02070309020205020404" pitchFamily="49" charset="0"/>
              </a:rPr>
              <a:t> assay before downstream analyses.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The pre-integration data remain in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“RNA” </a:t>
            </a:r>
            <a:r>
              <a:rPr lang="en-US" b="1" dirty="0">
                <a:cs typeface="Courier New" panose="02070309020205020404" pitchFamily="49" charset="0"/>
              </a:rPr>
              <a:t>assay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  <a:p>
            <a:endParaRPr lang="en-US" dirty="0"/>
          </a:p>
          <a:p>
            <a:r>
              <a:rPr lang="en-US" sz="2000" b="1" dirty="0"/>
              <a:t>Harmony: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Harmony does </a:t>
            </a:r>
            <a:r>
              <a:rPr lang="en-US" b="1" dirty="0"/>
              <a:t>not</a:t>
            </a:r>
            <a:r>
              <a:rPr lang="en-US" dirty="0"/>
              <a:t> create a new assay nor does is compute corrected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saves a new </a:t>
            </a:r>
            <a:r>
              <a:rPr lang="en-US" b="1" dirty="0"/>
              <a:t>reduction </a:t>
            </a:r>
            <a:r>
              <a:rPr lang="en-US" dirty="0"/>
              <a:t>(by default called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“harmony”</a:t>
            </a:r>
            <a:r>
              <a:rPr lang="en-US" dirty="0">
                <a:cs typeface="Courier New" panose="02070309020205020404" pitchFamily="49" charset="0"/>
              </a:rPr>
              <a:t>) , analogous to the results of a PCA.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After harmony, 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RunUMAP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(reduction = “harmony”)</a:t>
            </a:r>
            <a:r>
              <a:rPr lang="en-US" dirty="0">
                <a:cs typeface="Courier New" panose="02070309020205020404" pitchFamily="49" charset="0"/>
              </a:rPr>
              <a:t>, and recalculate clusters etc. as usual.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4511D22-56F0-D678-D315-FE76366F11BC}"/>
              </a:ext>
            </a:extLst>
          </p:cNvPr>
          <p:cNvGrpSpPr/>
          <p:nvPr/>
        </p:nvGrpSpPr>
        <p:grpSpPr>
          <a:xfrm>
            <a:off x="9675582" y="1097590"/>
            <a:ext cx="1929818" cy="1140840"/>
            <a:chOff x="9675582" y="1097590"/>
            <a:chExt cx="1929818" cy="114084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C3E36-0E5A-7E0E-952E-5B385138D6D1}"/>
                </a:ext>
              </a:extLst>
            </p:cNvPr>
            <p:cNvSpPr/>
            <p:nvPr/>
          </p:nvSpPr>
          <p:spPr>
            <a:xfrm>
              <a:off x="9739108" y="1098315"/>
              <a:ext cx="1866292" cy="11401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452234-AACA-9D79-5AD4-D0B3F832E819}"/>
                </a:ext>
              </a:extLst>
            </p:cNvPr>
            <p:cNvSpPr txBox="1"/>
            <p:nvPr/>
          </p:nvSpPr>
          <p:spPr>
            <a:xfrm>
              <a:off x="9675582" y="1097590"/>
              <a:ext cx="1929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reductions$pca</a:t>
              </a:r>
              <a:endPara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5159E3E-3D39-041B-4743-687131905AA1}"/>
              </a:ext>
            </a:extLst>
          </p:cNvPr>
          <p:cNvGrpSpPr/>
          <p:nvPr/>
        </p:nvGrpSpPr>
        <p:grpSpPr>
          <a:xfrm>
            <a:off x="9804538" y="1404642"/>
            <a:ext cx="1929818" cy="1140840"/>
            <a:chOff x="9804538" y="1404642"/>
            <a:chExt cx="1929818" cy="11408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E4EBC-BEAA-9D86-429E-46C6309C0642}"/>
                </a:ext>
              </a:extLst>
            </p:cNvPr>
            <p:cNvSpPr/>
            <p:nvPr/>
          </p:nvSpPr>
          <p:spPr>
            <a:xfrm>
              <a:off x="9868064" y="1405367"/>
              <a:ext cx="1866292" cy="11401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0D8107-0D94-C25E-8872-B6A952FC61B3}"/>
                </a:ext>
              </a:extLst>
            </p:cNvPr>
            <p:cNvSpPr txBox="1"/>
            <p:nvPr/>
          </p:nvSpPr>
          <p:spPr>
            <a:xfrm>
              <a:off x="9804538" y="1404642"/>
              <a:ext cx="1929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reductions$umap</a:t>
              </a:r>
              <a:endPara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4D94A32-8B93-5A74-DC3A-31C6F4378FEA}"/>
              </a:ext>
            </a:extLst>
          </p:cNvPr>
          <p:cNvGrpSpPr/>
          <p:nvPr/>
        </p:nvGrpSpPr>
        <p:grpSpPr>
          <a:xfrm>
            <a:off x="9703483" y="2634270"/>
            <a:ext cx="2030874" cy="1000983"/>
            <a:chOff x="9703483" y="2634270"/>
            <a:chExt cx="2030874" cy="100098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D02EC14-C7EF-4E68-16B5-FD5591559A44}"/>
                </a:ext>
              </a:extLst>
            </p:cNvPr>
            <p:cNvSpPr/>
            <p:nvPr/>
          </p:nvSpPr>
          <p:spPr>
            <a:xfrm>
              <a:off x="9739109" y="2634270"/>
              <a:ext cx="1995248" cy="10009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F9506B-F03A-D436-53AD-A474C37024FC}"/>
                </a:ext>
              </a:extLst>
            </p:cNvPr>
            <p:cNvSpPr txBox="1"/>
            <p:nvPr/>
          </p:nvSpPr>
          <p:spPr>
            <a:xfrm>
              <a:off x="9703483" y="2642983"/>
              <a:ext cx="181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meta.data</a:t>
              </a:r>
              <a:endPara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94BB0C4-D32F-C54B-D9A3-F1840AE5E5F5}"/>
              </a:ext>
            </a:extLst>
          </p:cNvPr>
          <p:cNvGrpSpPr/>
          <p:nvPr/>
        </p:nvGrpSpPr>
        <p:grpSpPr>
          <a:xfrm>
            <a:off x="6836371" y="3854695"/>
            <a:ext cx="4844168" cy="2827042"/>
            <a:chOff x="6836371" y="3854695"/>
            <a:chExt cx="4844168" cy="28270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4A2D59-1FE3-D022-4AD6-77976FDF1657}"/>
                </a:ext>
              </a:extLst>
            </p:cNvPr>
            <p:cNvSpPr/>
            <p:nvPr/>
          </p:nvSpPr>
          <p:spPr>
            <a:xfrm>
              <a:off x="6836371" y="3854695"/>
              <a:ext cx="4844168" cy="2827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105F0A-5967-14EA-9773-A135932D99FD}"/>
                </a:ext>
              </a:extLst>
            </p:cNvPr>
            <p:cNvSpPr txBox="1"/>
            <p:nvPr/>
          </p:nvSpPr>
          <p:spPr>
            <a:xfrm>
              <a:off x="6836371" y="3873171"/>
              <a:ext cx="239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9DAC44-7EA2-A5DC-5D9B-D5BA5418E62C}"/>
              </a:ext>
            </a:extLst>
          </p:cNvPr>
          <p:cNvGrpSpPr/>
          <p:nvPr/>
        </p:nvGrpSpPr>
        <p:grpSpPr>
          <a:xfrm>
            <a:off x="7070832" y="4218111"/>
            <a:ext cx="1866845" cy="2171722"/>
            <a:chOff x="7070832" y="4218111"/>
            <a:chExt cx="1866845" cy="21717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969522-17A1-D051-AE47-E106F8D650E0}"/>
                </a:ext>
              </a:extLst>
            </p:cNvPr>
            <p:cNvSpPr/>
            <p:nvPr/>
          </p:nvSpPr>
          <p:spPr>
            <a:xfrm>
              <a:off x="7070832" y="4218111"/>
              <a:ext cx="1866845" cy="21717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CF86A3-FB4A-4A30-A660-973FF137FCFF}"/>
                </a:ext>
              </a:extLst>
            </p:cNvPr>
            <p:cNvSpPr txBox="1"/>
            <p:nvPr/>
          </p:nvSpPr>
          <p:spPr>
            <a:xfrm>
              <a:off x="7075228" y="4218111"/>
              <a:ext cx="1710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assays$RNA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89615A-5C5F-F169-0246-92583816DBAD}"/>
              </a:ext>
            </a:extLst>
          </p:cNvPr>
          <p:cNvGrpSpPr/>
          <p:nvPr/>
        </p:nvGrpSpPr>
        <p:grpSpPr>
          <a:xfrm>
            <a:off x="9009581" y="4228843"/>
            <a:ext cx="2532182" cy="1140115"/>
            <a:chOff x="9009581" y="4228843"/>
            <a:chExt cx="2532182" cy="114011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CEC2A7-6755-831C-08A0-CBE7427739E8}"/>
                </a:ext>
              </a:extLst>
            </p:cNvPr>
            <p:cNvSpPr/>
            <p:nvPr/>
          </p:nvSpPr>
          <p:spPr>
            <a:xfrm>
              <a:off x="9027166" y="4228843"/>
              <a:ext cx="2232213" cy="11401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2C3337-8618-4439-9081-44E584513D39}"/>
                </a:ext>
              </a:extLst>
            </p:cNvPr>
            <p:cNvSpPr txBox="1"/>
            <p:nvPr/>
          </p:nvSpPr>
          <p:spPr>
            <a:xfrm>
              <a:off x="9009581" y="4228843"/>
              <a:ext cx="2532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reductions$pca</a:t>
              </a:r>
              <a:endPara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1570E06-9AF6-A53B-BCB1-2BEE2E3B4FF7}"/>
              </a:ext>
            </a:extLst>
          </p:cNvPr>
          <p:cNvGrpSpPr/>
          <p:nvPr/>
        </p:nvGrpSpPr>
        <p:grpSpPr>
          <a:xfrm>
            <a:off x="9148357" y="4505057"/>
            <a:ext cx="2532182" cy="1140115"/>
            <a:chOff x="9148357" y="4505057"/>
            <a:chExt cx="2532182" cy="114011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7344AD-AC4C-B634-C410-B06BAA5E2C87}"/>
                </a:ext>
              </a:extLst>
            </p:cNvPr>
            <p:cNvSpPr/>
            <p:nvPr/>
          </p:nvSpPr>
          <p:spPr>
            <a:xfrm>
              <a:off x="9165942" y="4505057"/>
              <a:ext cx="2232213" cy="11401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4C019A-46B4-8B1B-9D4C-7A54AF518697}"/>
                </a:ext>
              </a:extLst>
            </p:cNvPr>
            <p:cNvSpPr txBox="1"/>
            <p:nvPr/>
          </p:nvSpPr>
          <p:spPr>
            <a:xfrm>
              <a:off x="9148357" y="4505057"/>
              <a:ext cx="2532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reductions$harmony</a:t>
              </a:r>
              <a:endPara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D7A1834-C030-3B51-2BBC-F52245BF737C}"/>
              </a:ext>
            </a:extLst>
          </p:cNvPr>
          <p:cNvGrpSpPr/>
          <p:nvPr/>
        </p:nvGrpSpPr>
        <p:grpSpPr>
          <a:xfrm>
            <a:off x="9291965" y="4798131"/>
            <a:ext cx="2262551" cy="1140115"/>
            <a:chOff x="9291965" y="4798131"/>
            <a:chExt cx="2262551" cy="114011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E70FD-C39B-8233-C9F7-CA19539DD468}"/>
                </a:ext>
              </a:extLst>
            </p:cNvPr>
            <p:cNvSpPr/>
            <p:nvPr/>
          </p:nvSpPr>
          <p:spPr>
            <a:xfrm>
              <a:off x="9309550" y="4798131"/>
              <a:ext cx="2232213" cy="11401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EEC23A-C6FD-7383-D9CE-346DB2246816}"/>
                </a:ext>
              </a:extLst>
            </p:cNvPr>
            <p:cNvSpPr txBox="1"/>
            <p:nvPr/>
          </p:nvSpPr>
          <p:spPr>
            <a:xfrm>
              <a:off x="9291965" y="4798131"/>
              <a:ext cx="226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reductions$umap</a:t>
              </a:r>
              <a:endPara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6BC0A8E-8747-729E-EACC-B169E45924AD}"/>
              </a:ext>
            </a:extLst>
          </p:cNvPr>
          <p:cNvGrpSpPr/>
          <p:nvPr/>
        </p:nvGrpSpPr>
        <p:grpSpPr>
          <a:xfrm>
            <a:off x="7161057" y="4531852"/>
            <a:ext cx="1400903" cy="1140115"/>
            <a:chOff x="7161057" y="4531852"/>
            <a:chExt cx="1400903" cy="114011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951B72-509E-CFD4-AEF1-A10A5DFBF050}"/>
                </a:ext>
              </a:extLst>
            </p:cNvPr>
            <p:cNvSpPr/>
            <p:nvPr/>
          </p:nvSpPr>
          <p:spPr>
            <a:xfrm>
              <a:off x="7161057" y="4531852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383737-5D85-5B56-2D12-85ED00520E77}"/>
                </a:ext>
              </a:extLst>
            </p:cNvPr>
            <p:cNvSpPr txBox="1"/>
            <p:nvPr/>
          </p:nvSpPr>
          <p:spPr>
            <a:xfrm>
              <a:off x="7161057" y="4545258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@counts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D413F4E-E0F4-EA6E-152F-2082B35E0E29}"/>
              </a:ext>
            </a:extLst>
          </p:cNvPr>
          <p:cNvGrpSpPr/>
          <p:nvPr/>
        </p:nvGrpSpPr>
        <p:grpSpPr>
          <a:xfrm>
            <a:off x="7290015" y="4827814"/>
            <a:ext cx="1400903" cy="1140115"/>
            <a:chOff x="7290015" y="4827814"/>
            <a:chExt cx="1400903" cy="114011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345C59B-F42C-373D-DA65-956DC379AA9B}"/>
                </a:ext>
              </a:extLst>
            </p:cNvPr>
            <p:cNvSpPr/>
            <p:nvPr/>
          </p:nvSpPr>
          <p:spPr>
            <a:xfrm>
              <a:off x="7290015" y="4827814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04B2CD-4690-68DA-8823-7BFF60F48864}"/>
                </a:ext>
              </a:extLst>
            </p:cNvPr>
            <p:cNvSpPr txBox="1"/>
            <p:nvPr/>
          </p:nvSpPr>
          <p:spPr>
            <a:xfrm>
              <a:off x="7290015" y="4841220"/>
              <a:ext cx="110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@data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E6628CF-FBCB-EC99-73EB-E78D9B3D745A}"/>
              </a:ext>
            </a:extLst>
          </p:cNvPr>
          <p:cNvGrpSpPr/>
          <p:nvPr/>
        </p:nvGrpSpPr>
        <p:grpSpPr>
          <a:xfrm>
            <a:off x="7395518" y="5123776"/>
            <a:ext cx="1400904" cy="1140115"/>
            <a:chOff x="7341740" y="2086606"/>
            <a:chExt cx="1400904" cy="114011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EF9EF51-2586-5EE6-31A6-3CBDB5B223D9}"/>
                </a:ext>
              </a:extLst>
            </p:cNvPr>
            <p:cNvSpPr/>
            <p:nvPr/>
          </p:nvSpPr>
          <p:spPr>
            <a:xfrm>
              <a:off x="7341741" y="2086606"/>
              <a:ext cx="1400903" cy="11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48BFE89-B7CB-3C98-84FA-0ADF09E2CE52}"/>
                </a:ext>
              </a:extLst>
            </p:cNvPr>
            <p:cNvSpPr txBox="1"/>
            <p:nvPr/>
          </p:nvSpPr>
          <p:spPr>
            <a:xfrm>
              <a:off x="7341740" y="2100012"/>
              <a:ext cx="1359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scale.data</a:t>
              </a:r>
              <a:endParaRPr lang="en-US" sz="14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C240405-74A9-8CC5-31BD-17A4C3AF884E}"/>
              </a:ext>
            </a:extLst>
          </p:cNvPr>
          <p:cNvGrpSpPr/>
          <p:nvPr/>
        </p:nvGrpSpPr>
        <p:grpSpPr>
          <a:xfrm>
            <a:off x="9027166" y="6066615"/>
            <a:ext cx="2527350" cy="528790"/>
            <a:chOff x="9027166" y="6066615"/>
            <a:chExt cx="2527350" cy="52879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18B2623-7F3A-0C95-FEF9-55E1BDB5C174}"/>
                </a:ext>
              </a:extLst>
            </p:cNvPr>
            <p:cNvSpPr/>
            <p:nvPr/>
          </p:nvSpPr>
          <p:spPr>
            <a:xfrm>
              <a:off x="9062791" y="6066615"/>
              <a:ext cx="2491725" cy="5287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98CFD7D-8476-43D1-F261-CDB5EDC8FCD2}"/>
                </a:ext>
              </a:extLst>
            </p:cNvPr>
            <p:cNvSpPr txBox="1"/>
            <p:nvPr/>
          </p:nvSpPr>
          <p:spPr>
            <a:xfrm>
              <a:off x="9027166" y="6075327"/>
              <a:ext cx="226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400" dirty="0" err="1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meta.data</a:t>
              </a:r>
              <a:endPara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55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49EEC-3B81-F1CE-2647-04C7ED317B69}"/>
              </a:ext>
            </a:extLst>
          </p:cNvPr>
          <p:cNvSpPr txBox="1"/>
          <p:nvPr/>
        </p:nvSpPr>
        <p:spPr>
          <a:xfrm>
            <a:off x="176973" y="102063"/>
            <a:ext cx="337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Evaluating integration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C706A-09B7-617B-6E69-3CCB10312709}"/>
              </a:ext>
            </a:extLst>
          </p:cNvPr>
          <p:cNvSpPr txBox="1"/>
          <p:nvPr/>
        </p:nvSpPr>
        <p:spPr>
          <a:xfrm>
            <a:off x="8470532" y="6488668"/>
            <a:ext cx="373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Luecken</a:t>
            </a:r>
            <a:r>
              <a:rPr lang="en-US" sz="1600" dirty="0"/>
              <a:t> et al. (Nature Methods) 2022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C09AE6-532F-D163-C558-C38CC134839F}"/>
              </a:ext>
            </a:extLst>
          </p:cNvPr>
          <p:cNvSpPr txBox="1"/>
          <p:nvPr/>
        </p:nvSpPr>
        <p:spPr>
          <a:xfrm>
            <a:off x="7793144" y="1180680"/>
            <a:ext cx="2455978" cy="408623"/>
          </a:xfrm>
          <a:prstGeom prst="roundRect">
            <a:avLst/>
          </a:prstGeom>
          <a:solidFill>
            <a:srgbClr val="F666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Biological conservation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28E6EA-903B-5CB8-95CF-5D2C10DA4BA6}"/>
              </a:ext>
            </a:extLst>
          </p:cNvPr>
          <p:cNvSpPr txBox="1"/>
          <p:nvPr/>
        </p:nvSpPr>
        <p:spPr>
          <a:xfrm>
            <a:off x="4366003" y="1146762"/>
            <a:ext cx="1864023" cy="408623"/>
          </a:xfrm>
          <a:prstGeom prst="roundRect">
            <a:avLst/>
          </a:prstGeom>
          <a:solidFill>
            <a:srgbClr val="8A94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Batch correction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67F76D6-855E-E230-780A-2B4D88E01598}"/>
              </a:ext>
            </a:extLst>
          </p:cNvPr>
          <p:cNvGrpSpPr/>
          <p:nvPr/>
        </p:nvGrpSpPr>
        <p:grpSpPr>
          <a:xfrm>
            <a:off x="1140993" y="2318650"/>
            <a:ext cx="725205" cy="1450677"/>
            <a:chOff x="357808" y="2676587"/>
            <a:chExt cx="725205" cy="14506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B02C8D-3826-69CF-26FE-BC518E505DFD}"/>
                </a:ext>
              </a:extLst>
            </p:cNvPr>
            <p:cNvSpPr txBox="1"/>
            <p:nvPr/>
          </p:nvSpPr>
          <p:spPr>
            <a:xfrm>
              <a:off x="357808" y="2676587"/>
              <a:ext cx="72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Batch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72532E-EC4A-B7E5-4DAA-1A04CC135E5F}"/>
                </a:ext>
              </a:extLst>
            </p:cNvPr>
            <p:cNvSpPr/>
            <p:nvPr/>
          </p:nvSpPr>
          <p:spPr>
            <a:xfrm>
              <a:off x="616295" y="3151973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A1EAEC-FF2E-EBE1-ADF3-11359BF55816}"/>
                </a:ext>
              </a:extLst>
            </p:cNvPr>
            <p:cNvSpPr/>
            <p:nvPr/>
          </p:nvSpPr>
          <p:spPr>
            <a:xfrm>
              <a:off x="616295" y="354204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C6F80-5D6F-C0CA-F67F-7FAC27A1ED4E}"/>
                </a:ext>
              </a:extLst>
            </p:cNvPr>
            <p:cNvSpPr/>
            <p:nvPr/>
          </p:nvSpPr>
          <p:spPr>
            <a:xfrm>
              <a:off x="616295" y="391903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EF2B783-B223-BE9F-BDFE-8C57D3D6A1EA}"/>
              </a:ext>
            </a:extLst>
          </p:cNvPr>
          <p:cNvGrpSpPr/>
          <p:nvPr/>
        </p:nvGrpSpPr>
        <p:grpSpPr>
          <a:xfrm>
            <a:off x="2066571" y="2318650"/>
            <a:ext cx="1097354" cy="1873899"/>
            <a:chOff x="1283386" y="2676587"/>
            <a:chExt cx="1097354" cy="18738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7E6EE7-68AB-58BF-352D-BBC11A75D761}"/>
                </a:ext>
              </a:extLst>
            </p:cNvPr>
            <p:cNvSpPr txBox="1"/>
            <p:nvPr/>
          </p:nvSpPr>
          <p:spPr>
            <a:xfrm>
              <a:off x="1283386" y="2676587"/>
              <a:ext cx="109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Cell type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AC92FF4-2EA1-07BF-DBF8-D0C1101AEE35}"/>
                </a:ext>
              </a:extLst>
            </p:cNvPr>
            <p:cNvSpPr/>
            <p:nvPr/>
          </p:nvSpPr>
          <p:spPr>
            <a:xfrm>
              <a:off x="1623833" y="3130847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3F834971-2A62-D215-0AF4-0C987C5E6AF2}"/>
                </a:ext>
              </a:extLst>
            </p:cNvPr>
            <p:cNvSpPr/>
            <p:nvPr/>
          </p:nvSpPr>
          <p:spPr>
            <a:xfrm>
              <a:off x="1620796" y="4315258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F75AAE-5BD5-7387-DBCB-8E7E6A7B3730}"/>
                </a:ext>
              </a:extLst>
            </p:cNvPr>
            <p:cNvSpPr/>
            <p:nvPr/>
          </p:nvSpPr>
          <p:spPr>
            <a:xfrm>
              <a:off x="1620796" y="3518925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A7D6F282-EE92-A9C9-3A44-555F4B9FF16E}"/>
                </a:ext>
              </a:extLst>
            </p:cNvPr>
            <p:cNvSpPr/>
            <p:nvPr/>
          </p:nvSpPr>
          <p:spPr>
            <a:xfrm>
              <a:off x="1601919" y="3932443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2D1DCEC-D36F-F4C1-234C-FA2EA6343F1A}"/>
              </a:ext>
            </a:extLst>
          </p:cNvPr>
          <p:cNvGrpSpPr/>
          <p:nvPr/>
        </p:nvGrpSpPr>
        <p:grpSpPr>
          <a:xfrm>
            <a:off x="7793144" y="1716860"/>
            <a:ext cx="2702491" cy="3763990"/>
            <a:chOff x="7586667" y="2611596"/>
            <a:chExt cx="2702491" cy="37639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9956B2-AF21-7636-C921-CE9D0E1EB2EB}"/>
                </a:ext>
              </a:extLst>
            </p:cNvPr>
            <p:cNvSpPr/>
            <p:nvPr/>
          </p:nvSpPr>
          <p:spPr>
            <a:xfrm>
              <a:off x="8033237" y="5827312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46F506-20E8-F9CC-F3DF-7FB9A65907F1}"/>
                </a:ext>
              </a:extLst>
            </p:cNvPr>
            <p:cNvSpPr/>
            <p:nvPr/>
          </p:nvSpPr>
          <p:spPr>
            <a:xfrm>
              <a:off x="8557486" y="4954221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398E65B-B3BE-8D9E-2578-92E303B3EEF3}"/>
                </a:ext>
              </a:extLst>
            </p:cNvPr>
            <p:cNvSpPr/>
            <p:nvPr/>
          </p:nvSpPr>
          <p:spPr>
            <a:xfrm>
              <a:off x="9588964" y="6062678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A92482-73A8-1453-6439-7AFDFFF79497}"/>
                </a:ext>
              </a:extLst>
            </p:cNvPr>
            <p:cNvSpPr/>
            <p:nvPr/>
          </p:nvSpPr>
          <p:spPr>
            <a:xfrm>
              <a:off x="7699047" y="5887833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ACD9DF-CE64-450D-5D56-8EA1784E2DED}"/>
                </a:ext>
              </a:extLst>
            </p:cNvPr>
            <p:cNvSpPr/>
            <p:nvPr/>
          </p:nvSpPr>
          <p:spPr>
            <a:xfrm>
              <a:off x="8786959" y="5318743"/>
              <a:ext cx="217283" cy="2172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CECC4754-4C83-8B3C-3E54-59A3FAF38B32}"/>
                </a:ext>
              </a:extLst>
            </p:cNvPr>
            <p:cNvSpPr/>
            <p:nvPr/>
          </p:nvSpPr>
          <p:spPr>
            <a:xfrm>
              <a:off x="10037109" y="6140004"/>
              <a:ext cx="252049" cy="21728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485242-C068-AF6F-6C8F-1B64609C70C4}"/>
                </a:ext>
              </a:extLst>
            </p:cNvPr>
            <p:cNvSpPr/>
            <p:nvPr/>
          </p:nvSpPr>
          <p:spPr>
            <a:xfrm>
              <a:off x="7907277" y="6167357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52FA4E-7552-B918-2F8F-A21DCB543ACC}"/>
                </a:ext>
              </a:extLst>
            </p:cNvPr>
            <p:cNvSpPr/>
            <p:nvPr/>
          </p:nvSpPr>
          <p:spPr>
            <a:xfrm>
              <a:off x="8952216" y="4939265"/>
              <a:ext cx="217283" cy="217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C09F5722-1018-DD22-01A6-ADB5EFEE950E}"/>
                </a:ext>
              </a:extLst>
            </p:cNvPr>
            <p:cNvSpPr/>
            <p:nvPr/>
          </p:nvSpPr>
          <p:spPr>
            <a:xfrm>
              <a:off x="9802444" y="5813167"/>
              <a:ext cx="252049" cy="2172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5-Point Star 28">
              <a:extLst>
                <a:ext uri="{FF2B5EF4-FFF2-40B4-BE49-F238E27FC236}">
                  <a16:creationId xmlns:a16="http://schemas.microsoft.com/office/drawing/2014/main" id="{CEE72055-4636-CB79-FCEA-B59C5455E4E1}"/>
                </a:ext>
              </a:extLst>
            </p:cNvPr>
            <p:cNvSpPr/>
            <p:nvPr/>
          </p:nvSpPr>
          <p:spPr>
            <a:xfrm>
              <a:off x="9828914" y="5034980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909FBCC-4888-8804-FBBC-07EAA0F49DCA}"/>
                </a:ext>
              </a:extLst>
            </p:cNvPr>
            <p:cNvSpPr/>
            <p:nvPr/>
          </p:nvSpPr>
          <p:spPr>
            <a:xfrm>
              <a:off x="7586667" y="2992940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1ABEB2-D289-DE02-E10F-ACD25EF7430C}"/>
                </a:ext>
              </a:extLst>
            </p:cNvPr>
            <p:cNvSpPr/>
            <p:nvPr/>
          </p:nvSpPr>
          <p:spPr>
            <a:xfrm>
              <a:off x="7948805" y="2788216"/>
              <a:ext cx="217283" cy="2172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FD8D60A4-BBB1-5CBE-44F3-FAF16042452C}"/>
                </a:ext>
              </a:extLst>
            </p:cNvPr>
            <p:cNvSpPr/>
            <p:nvPr/>
          </p:nvSpPr>
          <p:spPr>
            <a:xfrm>
              <a:off x="7907277" y="3135964"/>
              <a:ext cx="252049" cy="2172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A6280A-DF32-3FE8-D11A-6DEA340F2592}"/>
                </a:ext>
              </a:extLst>
            </p:cNvPr>
            <p:cNvSpPr/>
            <p:nvPr/>
          </p:nvSpPr>
          <p:spPr>
            <a:xfrm>
              <a:off x="9251584" y="292548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0A29792-129C-3FE2-DCD2-C757FB3B8AE4}"/>
                </a:ext>
              </a:extLst>
            </p:cNvPr>
            <p:cNvSpPr/>
            <p:nvPr/>
          </p:nvSpPr>
          <p:spPr>
            <a:xfrm>
              <a:off x="9586561" y="3142919"/>
              <a:ext cx="217283" cy="2172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74E7F797-5EEA-31BE-6CED-F8BD227EC190}"/>
                </a:ext>
              </a:extLst>
            </p:cNvPr>
            <p:cNvSpPr/>
            <p:nvPr/>
          </p:nvSpPr>
          <p:spPr>
            <a:xfrm>
              <a:off x="9616013" y="2748389"/>
              <a:ext cx="252049" cy="21728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411D4C5-177B-36A8-EE3A-C8B223E00197}"/>
                </a:ext>
              </a:extLst>
            </p:cNvPr>
            <p:cNvSpPr/>
            <p:nvPr/>
          </p:nvSpPr>
          <p:spPr>
            <a:xfrm>
              <a:off x="8621521" y="3482915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3293E1C-9D2F-75FA-62CB-D98285299502}"/>
                </a:ext>
              </a:extLst>
            </p:cNvPr>
            <p:cNvSpPr/>
            <p:nvPr/>
          </p:nvSpPr>
          <p:spPr>
            <a:xfrm>
              <a:off x="8408764" y="3764764"/>
              <a:ext cx="217283" cy="217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9E3530DC-939A-7495-45C6-A05810735D8A}"/>
                </a:ext>
              </a:extLst>
            </p:cNvPr>
            <p:cNvSpPr/>
            <p:nvPr/>
          </p:nvSpPr>
          <p:spPr>
            <a:xfrm>
              <a:off x="8900790" y="3656121"/>
              <a:ext cx="252049" cy="2172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5-Point Star 49">
              <a:extLst>
                <a:ext uri="{FF2B5EF4-FFF2-40B4-BE49-F238E27FC236}">
                  <a16:creationId xmlns:a16="http://schemas.microsoft.com/office/drawing/2014/main" id="{E9BC01C7-CDBC-471E-84F6-21F3B06AEB4E}"/>
                </a:ext>
              </a:extLst>
            </p:cNvPr>
            <p:cNvSpPr/>
            <p:nvPr/>
          </p:nvSpPr>
          <p:spPr>
            <a:xfrm>
              <a:off x="7586667" y="2611596"/>
              <a:ext cx="235228" cy="235228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356DF9E-7B6B-C8E1-7CFE-F721A320B798}"/>
                </a:ext>
              </a:extLst>
            </p:cNvPr>
            <p:cNvCxnSpPr/>
            <p:nvPr/>
          </p:nvCxnSpPr>
          <p:spPr>
            <a:xfrm>
              <a:off x="8900790" y="4150336"/>
              <a:ext cx="0" cy="4899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9EA71B3-1A04-6F93-4AB9-8D1DADEDC3D3}"/>
              </a:ext>
            </a:extLst>
          </p:cNvPr>
          <p:cNvGrpSpPr/>
          <p:nvPr/>
        </p:nvGrpSpPr>
        <p:grpSpPr>
          <a:xfrm>
            <a:off x="4527435" y="1689593"/>
            <a:ext cx="1616103" cy="3597410"/>
            <a:chOff x="4320958" y="2584329"/>
            <a:chExt cx="1616103" cy="359741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AAEDC-EEDF-475D-2D4B-597C1A4B1E6A}"/>
                </a:ext>
              </a:extLst>
            </p:cNvPr>
            <p:cNvSpPr/>
            <p:nvPr/>
          </p:nvSpPr>
          <p:spPr>
            <a:xfrm>
              <a:off x="5196651" y="5461884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C0727BD-D1C4-7314-8CFE-4CBD08396663}"/>
                </a:ext>
              </a:extLst>
            </p:cNvPr>
            <p:cNvSpPr/>
            <p:nvPr/>
          </p:nvSpPr>
          <p:spPr>
            <a:xfrm>
              <a:off x="4862461" y="5522405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094245E-45AA-E3F4-C503-9747EEA219EA}"/>
                </a:ext>
              </a:extLst>
            </p:cNvPr>
            <p:cNvSpPr/>
            <p:nvPr/>
          </p:nvSpPr>
          <p:spPr>
            <a:xfrm>
              <a:off x="5070691" y="580192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734FD72-4E9F-E6E1-4D5E-D1127975C716}"/>
                </a:ext>
              </a:extLst>
            </p:cNvPr>
            <p:cNvSpPr/>
            <p:nvPr/>
          </p:nvSpPr>
          <p:spPr>
            <a:xfrm>
              <a:off x="4320958" y="2738728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78B3A39-D89B-51E5-27BE-96D5BC43E8CF}"/>
                </a:ext>
              </a:extLst>
            </p:cNvPr>
            <p:cNvSpPr/>
            <p:nvPr/>
          </p:nvSpPr>
          <p:spPr>
            <a:xfrm>
              <a:off x="5472316" y="2933768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81CCFF3-ECDA-E4C1-C926-D69CAED334F4}"/>
                </a:ext>
              </a:extLst>
            </p:cNvPr>
            <p:cNvSpPr/>
            <p:nvPr/>
          </p:nvSpPr>
          <p:spPr>
            <a:xfrm>
              <a:off x="4842253" y="3491198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7D7A2AC-3121-9D1C-8CF2-C34F4547ACD7}"/>
                </a:ext>
              </a:extLst>
            </p:cNvPr>
            <p:cNvCxnSpPr/>
            <p:nvPr/>
          </p:nvCxnSpPr>
          <p:spPr>
            <a:xfrm>
              <a:off x="5091537" y="4305492"/>
              <a:ext cx="0" cy="4899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A565F3E-FF75-876B-7F21-70F890E580DA}"/>
                </a:ext>
              </a:extLst>
            </p:cNvPr>
            <p:cNvSpPr/>
            <p:nvPr/>
          </p:nvSpPr>
          <p:spPr>
            <a:xfrm>
              <a:off x="4473358" y="2891128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8310835-0830-CA73-E1C6-16775F367B4A}"/>
                </a:ext>
              </a:extLst>
            </p:cNvPr>
            <p:cNvSpPr/>
            <p:nvPr/>
          </p:nvSpPr>
          <p:spPr>
            <a:xfrm>
              <a:off x="4573051" y="2584329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1F35AF9-8988-9595-0D0D-4E4A98EA87F2}"/>
                </a:ext>
              </a:extLst>
            </p:cNvPr>
            <p:cNvSpPr/>
            <p:nvPr/>
          </p:nvSpPr>
          <p:spPr>
            <a:xfrm>
              <a:off x="5070691" y="3680449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14B3794-B6A9-C25A-228B-47CAFC427FA2}"/>
                </a:ext>
              </a:extLst>
            </p:cNvPr>
            <p:cNvSpPr/>
            <p:nvPr/>
          </p:nvSpPr>
          <p:spPr>
            <a:xfrm>
              <a:off x="4677166" y="3769290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AF1AA5C-938F-E694-49B0-26ACF4EEAEE0}"/>
                </a:ext>
              </a:extLst>
            </p:cNvPr>
            <p:cNvSpPr/>
            <p:nvPr/>
          </p:nvSpPr>
          <p:spPr>
            <a:xfrm>
              <a:off x="5457146" y="2648802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6A0C629-4FD1-EDF4-784F-2395847AB1F5}"/>
                </a:ext>
              </a:extLst>
            </p:cNvPr>
            <p:cNvSpPr/>
            <p:nvPr/>
          </p:nvSpPr>
          <p:spPr>
            <a:xfrm>
              <a:off x="5728831" y="2821370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B673B5A-06A4-52DC-0391-FCB2D075EE9A}"/>
                </a:ext>
              </a:extLst>
            </p:cNvPr>
            <p:cNvSpPr/>
            <p:nvPr/>
          </p:nvSpPr>
          <p:spPr>
            <a:xfrm>
              <a:off x="5278921" y="5697815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F83B664-E069-2DC1-3D8E-79EE29686AAA}"/>
                </a:ext>
              </a:extLst>
            </p:cNvPr>
            <p:cNvSpPr/>
            <p:nvPr/>
          </p:nvSpPr>
          <p:spPr>
            <a:xfrm>
              <a:off x="4758346" y="5821876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3C62BD1-C35E-75A2-E7C7-E013C24D1204}"/>
                </a:ext>
              </a:extLst>
            </p:cNvPr>
            <p:cNvSpPr/>
            <p:nvPr/>
          </p:nvSpPr>
          <p:spPr>
            <a:xfrm>
              <a:off x="4987422" y="5225953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1CD6EC3-09F1-4C57-B566-CB9B1415A118}"/>
                </a:ext>
              </a:extLst>
            </p:cNvPr>
            <p:cNvSpPr/>
            <p:nvPr/>
          </p:nvSpPr>
          <p:spPr>
            <a:xfrm>
              <a:off x="4533528" y="5552916"/>
              <a:ext cx="208230" cy="208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82C0936-83B0-196B-0653-1A083ED298F0}"/>
                </a:ext>
              </a:extLst>
            </p:cNvPr>
            <p:cNvSpPr/>
            <p:nvPr/>
          </p:nvSpPr>
          <p:spPr>
            <a:xfrm>
              <a:off x="5323070" y="5973510"/>
              <a:ext cx="208230" cy="208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BF683A1-2FB2-ECF4-E1C7-4E4676D83A0D}"/>
                </a:ext>
              </a:extLst>
            </p:cNvPr>
            <p:cNvSpPr/>
            <p:nvPr/>
          </p:nvSpPr>
          <p:spPr>
            <a:xfrm>
              <a:off x="5504788" y="5489586"/>
              <a:ext cx="208230" cy="20822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84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4DC23E-176D-7DA6-A1F8-F7CAC7B9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53" y="1538012"/>
            <a:ext cx="9732093" cy="4548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1603D5-8616-D321-D81B-360936F3678B}"/>
              </a:ext>
            </a:extLst>
          </p:cNvPr>
          <p:cNvSpPr txBox="1"/>
          <p:nvPr/>
        </p:nvSpPr>
        <p:spPr>
          <a:xfrm>
            <a:off x="5462954" y="6418031"/>
            <a:ext cx="664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Luecken</a:t>
            </a:r>
            <a:r>
              <a:rPr lang="en-US" dirty="0"/>
              <a:t> et al. (2022) Nature 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44D2-8F91-89FE-4DAA-676D806D4A0D}"/>
              </a:ext>
            </a:extLst>
          </p:cNvPr>
          <p:cNvSpPr txBox="1"/>
          <p:nvPr/>
        </p:nvSpPr>
        <p:spPr>
          <a:xfrm>
            <a:off x="176973" y="102063"/>
            <a:ext cx="337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Evaluating integration</a:t>
            </a:r>
          </a:p>
        </p:txBody>
      </p:sp>
    </p:spTree>
    <p:extLst>
      <p:ext uri="{BB962C8B-B14F-4D97-AF65-F5344CB8AC3E}">
        <p14:creationId xmlns:p14="http://schemas.microsoft.com/office/powerpoint/2010/main" val="1494347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E3D0D56A-795D-00F7-44DB-E4EDDE7D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4" y="1068171"/>
            <a:ext cx="3006382" cy="2908294"/>
          </a:xfrm>
          <a:prstGeom prst="rect">
            <a:avLst/>
          </a:prstGeom>
        </p:spPr>
      </p:pic>
      <p:pic>
        <p:nvPicPr>
          <p:cNvPr id="3" name="Picture 2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74177A6B-6D16-8001-1E47-185B707D5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23" y="709631"/>
            <a:ext cx="3679394" cy="3625374"/>
          </a:xfrm>
          <a:prstGeom prst="rect">
            <a:avLst/>
          </a:prstGeom>
        </p:spPr>
      </p:pic>
      <p:pic>
        <p:nvPicPr>
          <p:cNvPr id="6" name="Picture 5" descr="A diagram of a map&#10;&#10;Description automatically generated with medium confidence">
            <a:extLst>
              <a:ext uri="{FF2B5EF4-FFF2-40B4-BE49-F238E27FC236}">
                <a16:creationId xmlns:a16="http://schemas.microsoft.com/office/drawing/2014/main" id="{980354ED-1C3C-98EF-88C3-ADBFB4D0B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9" y="3828981"/>
            <a:ext cx="2964391" cy="2911542"/>
          </a:xfrm>
          <a:prstGeom prst="rect">
            <a:avLst/>
          </a:prstGeom>
        </p:spPr>
      </p:pic>
      <p:pic>
        <p:nvPicPr>
          <p:cNvPr id="7" name="Picture 6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8E39090D-A1DF-FD99-F2D9-49300599B8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679"/>
          <a:stretch/>
        </p:blipFill>
        <p:spPr>
          <a:xfrm>
            <a:off x="3087523" y="3538612"/>
            <a:ext cx="3745894" cy="3201912"/>
          </a:xfrm>
          <a:prstGeom prst="rect">
            <a:avLst/>
          </a:prstGeom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80DE912-10DD-4E54-7C15-DE834FE69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3392" y="1107500"/>
            <a:ext cx="2663483" cy="2663483"/>
          </a:xfrm>
          <a:prstGeom prst="rect">
            <a:avLst/>
          </a:prstGeom>
        </p:spPr>
      </p:pic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AC8472A-BC02-C587-ABA0-FBA8B98DA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449" y="3868310"/>
            <a:ext cx="2663483" cy="2663483"/>
          </a:xfrm>
          <a:prstGeom prst="rect">
            <a:avLst/>
          </a:prstGeom>
        </p:spPr>
      </p:pic>
      <p:pic>
        <p:nvPicPr>
          <p:cNvPr id="10" name="Picture 9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69477B84-0DBF-B181-38D3-741F06213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1579" y="1234368"/>
            <a:ext cx="2561813" cy="2536615"/>
          </a:xfrm>
          <a:prstGeom prst="rect">
            <a:avLst/>
          </a:prstGeom>
        </p:spPr>
      </p:pic>
      <p:pic>
        <p:nvPicPr>
          <p:cNvPr id="11" name="Picture 10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6A1DD515-0E73-BF46-F70D-31AE26EB1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917" y="4066740"/>
            <a:ext cx="2569936" cy="2536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904231-CD0D-D516-5AD7-FB74C75CB5C2}"/>
              </a:ext>
            </a:extLst>
          </p:cNvPr>
          <p:cNvSpPr txBox="1"/>
          <p:nvPr/>
        </p:nvSpPr>
        <p:spPr>
          <a:xfrm>
            <a:off x="91160" y="763206"/>
            <a:ext cx="2985386" cy="408623"/>
          </a:xfrm>
          <a:prstGeom prst="roundRect">
            <a:avLst/>
          </a:prstGeom>
          <a:solidFill>
            <a:srgbClr val="8A94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Batch correction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FB75C2-52B6-A4F7-887E-652F2DFA122E}"/>
              </a:ext>
            </a:extLst>
          </p:cNvPr>
          <p:cNvSpPr txBox="1"/>
          <p:nvPr/>
        </p:nvSpPr>
        <p:spPr>
          <a:xfrm>
            <a:off x="176973" y="102063"/>
            <a:ext cx="337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Evaluating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4C09D-2B5B-4FC3-15BB-1F25BE0E0EAD}"/>
              </a:ext>
            </a:extLst>
          </p:cNvPr>
          <p:cNvSpPr txBox="1"/>
          <p:nvPr/>
        </p:nvSpPr>
        <p:spPr>
          <a:xfrm>
            <a:off x="3167042" y="763205"/>
            <a:ext cx="8729989" cy="408623"/>
          </a:xfrm>
          <a:prstGeom prst="roundRect">
            <a:avLst/>
          </a:prstGeom>
          <a:solidFill>
            <a:srgbClr val="F666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Biological conservation</a:t>
            </a:r>
          </a:p>
        </p:txBody>
      </p:sp>
    </p:spTree>
    <p:extLst>
      <p:ext uri="{BB962C8B-B14F-4D97-AF65-F5344CB8AC3E}">
        <p14:creationId xmlns:p14="http://schemas.microsoft.com/office/powerpoint/2010/main" val="254223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6AD91-34FA-3757-AD3F-6ED9723E0618}"/>
              </a:ext>
            </a:extLst>
          </p:cNvPr>
          <p:cNvSpPr txBox="1"/>
          <p:nvPr/>
        </p:nvSpPr>
        <p:spPr>
          <a:xfrm>
            <a:off x="431163" y="3144802"/>
            <a:ext cx="2755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Multi-sample </a:t>
            </a:r>
            <a:r>
              <a:rPr lang="en-US" b="1" dirty="0" err="1">
                <a:solidFill>
                  <a:schemeClr val="accent6"/>
                </a:solidFill>
              </a:rPr>
              <a:t>scRNA</a:t>
            </a:r>
            <a:r>
              <a:rPr lang="en-US" b="1" dirty="0">
                <a:solidFill>
                  <a:schemeClr val="accent6"/>
                </a:solidFill>
              </a:rPr>
              <a:t>-seq</a:t>
            </a:r>
          </a:p>
          <a:p>
            <a:r>
              <a:rPr lang="en-US" dirty="0">
                <a:solidFill>
                  <a:schemeClr val="accent6"/>
                </a:solidFill>
              </a:rPr>
              <a:t>Lecture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A00C-D987-65D9-3795-8F34F103CF90}"/>
              </a:ext>
            </a:extLst>
          </p:cNvPr>
          <p:cNvSpPr txBox="1"/>
          <p:nvPr/>
        </p:nvSpPr>
        <p:spPr>
          <a:xfrm>
            <a:off x="3440356" y="3730269"/>
            <a:ext cx="157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QC/processing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554F6-240A-88F9-13CE-579470C1E54C}"/>
              </a:ext>
            </a:extLst>
          </p:cNvPr>
          <p:cNvSpPr txBox="1"/>
          <p:nvPr/>
        </p:nvSpPr>
        <p:spPr>
          <a:xfrm>
            <a:off x="5296003" y="3591769"/>
            <a:ext cx="16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DE01C-B25C-5C26-EF87-4401F443B4C9}"/>
              </a:ext>
            </a:extLst>
          </p:cNvPr>
          <p:cNvSpPr txBox="1"/>
          <p:nvPr/>
        </p:nvSpPr>
        <p:spPr>
          <a:xfrm>
            <a:off x="7518302" y="3644963"/>
            <a:ext cx="121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CA08C-E5BD-3D5C-4F1B-08FF33A89EBE}"/>
              </a:ext>
            </a:extLst>
          </p:cNvPr>
          <p:cNvSpPr txBox="1"/>
          <p:nvPr/>
        </p:nvSpPr>
        <p:spPr>
          <a:xfrm>
            <a:off x="9232178" y="3407103"/>
            <a:ext cx="182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Finding markers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7B0DD-D96E-F7BC-F5F4-76B4016332A6}"/>
              </a:ext>
            </a:extLst>
          </p:cNvPr>
          <p:cNvSpPr txBox="1"/>
          <p:nvPr/>
        </p:nvSpPr>
        <p:spPr>
          <a:xfrm>
            <a:off x="9170125" y="3998337"/>
            <a:ext cx="210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type annotation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CE823-68D9-3052-D943-8EC9978F963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016508" y="3914935"/>
            <a:ext cx="27949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2AA75D-12D2-1F8F-0043-ACEF4E1B84C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10423" y="3936102"/>
            <a:ext cx="507879" cy="320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3EAC7D-7425-3636-BE12-BC9E519F0A72}"/>
              </a:ext>
            </a:extLst>
          </p:cNvPr>
          <p:cNvCxnSpPr>
            <a:cxnSpLocks/>
          </p:cNvCxnSpPr>
          <p:nvPr/>
        </p:nvCxnSpPr>
        <p:spPr>
          <a:xfrm>
            <a:off x="8827285" y="4015448"/>
            <a:ext cx="381515" cy="609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268C17-9755-E485-B326-B223C2FF7A38}"/>
              </a:ext>
            </a:extLst>
          </p:cNvPr>
          <p:cNvCxnSpPr>
            <a:cxnSpLocks/>
          </p:cNvCxnSpPr>
          <p:nvPr/>
        </p:nvCxnSpPr>
        <p:spPr>
          <a:xfrm flipV="1">
            <a:off x="9821372" y="3776435"/>
            <a:ext cx="0" cy="2622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3268-318C-ED7F-A746-7712E372327D}"/>
              </a:ext>
            </a:extLst>
          </p:cNvPr>
          <p:cNvCxnSpPr>
            <a:cxnSpLocks/>
          </p:cNvCxnSpPr>
          <p:nvPr/>
        </p:nvCxnSpPr>
        <p:spPr>
          <a:xfrm>
            <a:off x="10277336" y="3776435"/>
            <a:ext cx="0" cy="2783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50DB44A-8E10-CB61-3AE4-21DB83D63D1B}"/>
              </a:ext>
            </a:extLst>
          </p:cNvPr>
          <p:cNvSpPr txBox="1"/>
          <p:nvPr/>
        </p:nvSpPr>
        <p:spPr>
          <a:xfrm>
            <a:off x="4684746" y="4649923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649042-D35C-2B87-F215-11D8CFAC2130}"/>
              </a:ext>
            </a:extLst>
          </p:cNvPr>
          <p:cNvSpPr txBox="1"/>
          <p:nvPr/>
        </p:nvSpPr>
        <p:spPr>
          <a:xfrm>
            <a:off x="9040829" y="4694714"/>
            <a:ext cx="1236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Differential expression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7D79C4-85EE-9BA1-A2E9-868D8703B07A}"/>
              </a:ext>
            </a:extLst>
          </p:cNvPr>
          <p:cNvSpPr txBox="1"/>
          <p:nvPr/>
        </p:nvSpPr>
        <p:spPr>
          <a:xfrm>
            <a:off x="10642342" y="4718579"/>
            <a:ext cx="13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Functional enrichment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DB4BCB-74C5-E0C9-EBA3-8A1D3E5D38C0}"/>
              </a:ext>
            </a:extLst>
          </p:cNvPr>
          <p:cNvCxnSpPr>
            <a:cxnSpLocks/>
          </p:cNvCxnSpPr>
          <p:nvPr/>
        </p:nvCxnSpPr>
        <p:spPr>
          <a:xfrm>
            <a:off x="4576573" y="4162165"/>
            <a:ext cx="595332" cy="4877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5C5B87-70ED-A09E-182F-225DD63F6844}"/>
              </a:ext>
            </a:extLst>
          </p:cNvPr>
          <p:cNvCxnSpPr>
            <a:cxnSpLocks/>
          </p:cNvCxnSpPr>
          <p:nvPr/>
        </p:nvCxnSpPr>
        <p:spPr>
          <a:xfrm flipV="1">
            <a:off x="5907259" y="4238100"/>
            <a:ext cx="258541" cy="41182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2F15BB-204D-45F7-A6F5-DE7929C377EF}"/>
              </a:ext>
            </a:extLst>
          </p:cNvPr>
          <p:cNvCxnSpPr>
            <a:cxnSpLocks/>
          </p:cNvCxnSpPr>
          <p:nvPr/>
        </p:nvCxnSpPr>
        <p:spPr>
          <a:xfrm flipH="1">
            <a:off x="9736054" y="4426424"/>
            <a:ext cx="160853" cy="26829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109783-84F4-78EF-781B-1DF45AB423DD}"/>
              </a:ext>
            </a:extLst>
          </p:cNvPr>
          <p:cNvCxnSpPr>
            <a:cxnSpLocks/>
          </p:cNvCxnSpPr>
          <p:nvPr/>
        </p:nvCxnSpPr>
        <p:spPr>
          <a:xfrm>
            <a:off x="10318473" y="5017879"/>
            <a:ext cx="323869" cy="2386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E254BC-30DB-A5ED-9C79-A1231D71E14F}"/>
              </a:ext>
            </a:extLst>
          </p:cNvPr>
          <p:cNvCxnSpPr>
            <a:cxnSpLocks/>
          </p:cNvCxnSpPr>
          <p:nvPr/>
        </p:nvCxnSpPr>
        <p:spPr>
          <a:xfrm flipV="1">
            <a:off x="8913567" y="3763210"/>
            <a:ext cx="368002" cy="1516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CC4C1E-CE12-112E-6996-27DEE4B7D06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549903" y="2551505"/>
            <a:ext cx="3072576" cy="11988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2839A0-9911-193D-60AA-433F1F437954}"/>
              </a:ext>
            </a:extLst>
          </p:cNvPr>
          <p:cNvSpPr txBox="1"/>
          <p:nvPr/>
        </p:nvSpPr>
        <p:spPr>
          <a:xfrm>
            <a:off x="425675" y="2006518"/>
            <a:ext cx="279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Single-sample </a:t>
            </a:r>
            <a:r>
              <a:rPr lang="en-US" b="1" dirty="0" err="1">
                <a:solidFill>
                  <a:schemeClr val="accent4"/>
                </a:solidFill>
              </a:rPr>
              <a:t>scRNA</a:t>
            </a:r>
            <a:r>
              <a:rPr lang="en-US" b="1" dirty="0">
                <a:solidFill>
                  <a:schemeClr val="accent4"/>
                </a:solidFill>
              </a:rPr>
              <a:t>-seq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3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3418A-5C02-A7C8-8575-CCB6A87755FA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Evaluating integration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8A737A8-E449-3D62-00C9-A43FC760296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907259" y="4338453"/>
            <a:ext cx="3298320" cy="49613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EB0FB9-5165-EBA8-F933-9BD3ACCC9062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534806" y="3591769"/>
            <a:ext cx="697372" cy="1846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D8FDC1-62A0-EAF3-AB00-E9AFE0CAAE1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646647" y="4174931"/>
            <a:ext cx="523478" cy="807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1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196F-8466-1075-0D39-BE78807D49D0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 for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1B945-97EF-1840-A9E7-846315BDD785}"/>
              </a:ext>
            </a:extLst>
          </p:cNvPr>
          <p:cNvSpPr txBox="1"/>
          <p:nvPr/>
        </p:nvSpPr>
        <p:spPr>
          <a:xfrm>
            <a:off x="357809" y="1056861"/>
            <a:ext cx="108833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1: Data Integration</a:t>
            </a:r>
          </a:p>
          <a:p>
            <a:endParaRPr lang="en-US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when and why to integrate multi-sample data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the most commonly used integration methods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Three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Seurat – CCA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Seurat – RPCA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Harmony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 their inputs and outputs differ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how to evaluate integration</a:t>
            </a:r>
          </a:p>
          <a:p>
            <a:endParaRPr lang="en-US" sz="1600" dirty="0"/>
          </a:p>
          <a:p>
            <a:r>
              <a:rPr lang="en-US" sz="1600" b="1" dirty="0"/>
              <a:t>Part 2: Differential Expression</a:t>
            </a:r>
          </a:p>
          <a:p>
            <a:endParaRPr lang="en-US" sz="1600" dirty="0"/>
          </a:p>
          <a:p>
            <a:r>
              <a:rPr lang="en-US" sz="1600" dirty="0"/>
              <a:t>Understand the difference between simple marker finding and multi-sample differential expression (i.e. “</a:t>
            </a:r>
            <a:r>
              <a:rPr lang="en-US" sz="1600" dirty="0" err="1"/>
              <a:t>pseudobulk</a:t>
            </a:r>
            <a:r>
              <a:rPr lang="en-US" sz="1600" dirty="0"/>
              <a:t>”)</a:t>
            </a:r>
          </a:p>
          <a:p>
            <a:endParaRPr lang="en-US" sz="1600" dirty="0"/>
          </a:p>
          <a:p>
            <a:r>
              <a:rPr lang="en-US" sz="1600" dirty="0"/>
              <a:t>Understand how to visualize differential expression results and understand the methods available for functional analysis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3: R practical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Run data integration and differential expression on the Kang et al. dataset using R and RStudio</a:t>
            </a:r>
          </a:p>
        </p:txBody>
      </p:sp>
    </p:spTree>
    <p:extLst>
      <p:ext uri="{BB962C8B-B14F-4D97-AF65-F5344CB8AC3E}">
        <p14:creationId xmlns:p14="http://schemas.microsoft.com/office/powerpoint/2010/main" val="152777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66F041-CCFF-671F-2867-A4FFC2CCBCC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Differential expression – Finding “Markers”</a:t>
            </a:r>
          </a:p>
        </p:txBody>
      </p:sp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F3B2EC2A-5F6E-EAAD-A428-E1E96AA0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2137174"/>
            <a:ext cx="3171380" cy="320269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4FEDD8C-2DD7-2D20-2E5A-858BD1E70BB8}"/>
              </a:ext>
            </a:extLst>
          </p:cNvPr>
          <p:cNvSpPr/>
          <p:nvPr/>
        </p:nvSpPr>
        <p:spPr>
          <a:xfrm>
            <a:off x="2420217" y="3060504"/>
            <a:ext cx="725498" cy="514712"/>
          </a:xfrm>
          <a:custGeom>
            <a:avLst/>
            <a:gdLst>
              <a:gd name="connsiteX0" fmla="*/ 834620 w 908263"/>
              <a:gd name="connsiteY0" fmla="*/ 147286 h 644376"/>
              <a:gd name="connsiteX1" fmla="*/ 834620 w 908263"/>
              <a:gd name="connsiteY1" fmla="*/ 147286 h 644376"/>
              <a:gd name="connsiteX2" fmla="*/ 779388 w 908263"/>
              <a:gd name="connsiteY2" fmla="*/ 116601 h 644376"/>
              <a:gd name="connsiteX3" fmla="*/ 754840 w 908263"/>
              <a:gd name="connsiteY3" fmla="*/ 110464 h 644376"/>
              <a:gd name="connsiteX4" fmla="*/ 736429 w 908263"/>
              <a:gd name="connsiteY4" fmla="*/ 98190 h 644376"/>
              <a:gd name="connsiteX5" fmla="*/ 687334 w 908263"/>
              <a:gd name="connsiteY5" fmla="*/ 73643 h 644376"/>
              <a:gd name="connsiteX6" fmla="*/ 668923 w 908263"/>
              <a:gd name="connsiteY6" fmla="*/ 61369 h 644376"/>
              <a:gd name="connsiteX7" fmla="*/ 632102 w 908263"/>
              <a:gd name="connsiteY7" fmla="*/ 49095 h 644376"/>
              <a:gd name="connsiteX8" fmla="*/ 613691 w 908263"/>
              <a:gd name="connsiteY8" fmla="*/ 36821 h 644376"/>
              <a:gd name="connsiteX9" fmla="*/ 589143 w 908263"/>
              <a:gd name="connsiteY9" fmla="*/ 30684 h 644376"/>
              <a:gd name="connsiteX10" fmla="*/ 570733 w 908263"/>
              <a:gd name="connsiteY10" fmla="*/ 24548 h 644376"/>
              <a:gd name="connsiteX11" fmla="*/ 484816 w 908263"/>
              <a:gd name="connsiteY11" fmla="*/ 6137 h 644376"/>
              <a:gd name="connsiteX12" fmla="*/ 429584 w 908263"/>
              <a:gd name="connsiteY12" fmla="*/ 0 h 644376"/>
              <a:gd name="connsiteX13" fmla="*/ 227066 w 908263"/>
              <a:gd name="connsiteY13" fmla="*/ 12274 h 644376"/>
              <a:gd name="connsiteX14" fmla="*/ 184107 w 908263"/>
              <a:gd name="connsiteY14" fmla="*/ 24548 h 644376"/>
              <a:gd name="connsiteX15" fmla="*/ 165696 w 908263"/>
              <a:gd name="connsiteY15" fmla="*/ 36821 h 644376"/>
              <a:gd name="connsiteX16" fmla="*/ 141149 w 908263"/>
              <a:gd name="connsiteY16" fmla="*/ 49095 h 644376"/>
              <a:gd name="connsiteX17" fmla="*/ 122738 w 908263"/>
              <a:gd name="connsiteY17" fmla="*/ 67506 h 644376"/>
              <a:gd name="connsiteX18" fmla="*/ 85917 w 908263"/>
              <a:gd name="connsiteY18" fmla="*/ 92054 h 644376"/>
              <a:gd name="connsiteX19" fmla="*/ 42958 w 908263"/>
              <a:gd name="connsiteY19" fmla="*/ 147286 h 644376"/>
              <a:gd name="connsiteX20" fmla="*/ 36821 w 908263"/>
              <a:gd name="connsiteY20" fmla="*/ 165696 h 644376"/>
              <a:gd name="connsiteX21" fmla="*/ 24547 w 908263"/>
              <a:gd name="connsiteY21" fmla="*/ 190244 h 644376"/>
              <a:gd name="connsiteX22" fmla="*/ 12274 w 908263"/>
              <a:gd name="connsiteY22" fmla="*/ 245476 h 644376"/>
              <a:gd name="connsiteX23" fmla="*/ 0 w 908263"/>
              <a:gd name="connsiteY23" fmla="*/ 288435 h 644376"/>
              <a:gd name="connsiteX24" fmla="*/ 18411 w 908263"/>
              <a:gd name="connsiteY24" fmla="*/ 355941 h 644376"/>
              <a:gd name="connsiteX25" fmla="*/ 36821 w 908263"/>
              <a:gd name="connsiteY25" fmla="*/ 374352 h 644376"/>
              <a:gd name="connsiteX26" fmla="*/ 98190 w 908263"/>
              <a:gd name="connsiteY26" fmla="*/ 411173 h 644376"/>
              <a:gd name="connsiteX27" fmla="*/ 122738 w 908263"/>
              <a:gd name="connsiteY27" fmla="*/ 417310 h 644376"/>
              <a:gd name="connsiteX28" fmla="*/ 141149 w 908263"/>
              <a:gd name="connsiteY28" fmla="*/ 423447 h 644376"/>
              <a:gd name="connsiteX29" fmla="*/ 165696 w 908263"/>
              <a:gd name="connsiteY29" fmla="*/ 429584 h 644376"/>
              <a:gd name="connsiteX30" fmla="*/ 208655 w 908263"/>
              <a:gd name="connsiteY30" fmla="*/ 447994 h 644376"/>
              <a:gd name="connsiteX31" fmla="*/ 227066 w 908263"/>
              <a:gd name="connsiteY31" fmla="*/ 454131 h 644376"/>
              <a:gd name="connsiteX32" fmla="*/ 245476 w 908263"/>
              <a:gd name="connsiteY32" fmla="*/ 466405 h 644376"/>
              <a:gd name="connsiteX33" fmla="*/ 263887 w 908263"/>
              <a:gd name="connsiteY33" fmla="*/ 472542 h 644376"/>
              <a:gd name="connsiteX34" fmla="*/ 300709 w 908263"/>
              <a:gd name="connsiteY34" fmla="*/ 497090 h 644376"/>
              <a:gd name="connsiteX35" fmla="*/ 343667 w 908263"/>
              <a:gd name="connsiteY35" fmla="*/ 552322 h 644376"/>
              <a:gd name="connsiteX36" fmla="*/ 355941 w 908263"/>
              <a:gd name="connsiteY36" fmla="*/ 570733 h 644376"/>
              <a:gd name="connsiteX37" fmla="*/ 392762 w 908263"/>
              <a:gd name="connsiteY37" fmla="*/ 595280 h 644376"/>
              <a:gd name="connsiteX38" fmla="*/ 411173 w 908263"/>
              <a:gd name="connsiteY38" fmla="*/ 613691 h 644376"/>
              <a:gd name="connsiteX39" fmla="*/ 466405 w 908263"/>
              <a:gd name="connsiteY39" fmla="*/ 638239 h 644376"/>
              <a:gd name="connsiteX40" fmla="*/ 484816 w 908263"/>
              <a:gd name="connsiteY40" fmla="*/ 644376 h 644376"/>
              <a:gd name="connsiteX41" fmla="*/ 552322 w 908263"/>
              <a:gd name="connsiteY41" fmla="*/ 638239 h 644376"/>
              <a:gd name="connsiteX42" fmla="*/ 803935 w 908263"/>
              <a:gd name="connsiteY42" fmla="*/ 625965 h 644376"/>
              <a:gd name="connsiteX43" fmla="*/ 840757 w 908263"/>
              <a:gd name="connsiteY43" fmla="*/ 595280 h 644376"/>
              <a:gd name="connsiteX44" fmla="*/ 865305 w 908263"/>
              <a:gd name="connsiteY44" fmla="*/ 558459 h 644376"/>
              <a:gd name="connsiteX45" fmla="*/ 871441 w 908263"/>
              <a:gd name="connsiteY45" fmla="*/ 533911 h 644376"/>
              <a:gd name="connsiteX46" fmla="*/ 883715 w 908263"/>
              <a:gd name="connsiteY46" fmla="*/ 515501 h 644376"/>
              <a:gd name="connsiteX47" fmla="*/ 895989 w 908263"/>
              <a:gd name="connsiteY47" fmla="*/ 490953 h 644376"/>
              <a:gd name="connsiteX48" fmla="*/ 908263 w 908263"/>
              <a:gd name="connsiteY48" fmla="*/ 454131 h 644376"/>
              <a:gd name="connsiteX49" fmla="*/ 902126 w 908263"/>
              <a:gd name="connsiteY49" fmla="*/ 294572 h 644376"/>
              <a:gd name="connsiteX50" fmla="*/ 895989 w 908263"/>
              <a:gd name="connsiteY50" fmla="*/ 270024 h 644376"/>
              <a:gd name="connsiteX51" fmla="*/ 877578 w 908263"/>
              <a:gd name="connsiteY51" fmla="*/ 251613 h 644376"/>
              <a:gd name="connsiteX52" fmla="*/ 871441 w 908263"/>
              <a:gd name="connsiteY52" fmla="*/ 233203 h 644376"/>
              <a:gd name="connsiteX53" fmla="*/ 846894 w 908263"/>
              <a:gd name="connsiteY53" fmla="*/ 196381 h 644376"/>
              <a:gd name="connsiteX54" fmla="*/ 840757 w 908263"/>
              <a:gd name="connsiteY54" fmla="*/ 177970 h 644376"/>
              <a:gd name="connsiteX55" fmla="*/ 834620 w 908263"/>
              <a:gd name="connsiteY55" fmla="*/ 147286 h 64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08263" h="644376">
                <a:moveTo>
                  <a:pt x="834620" y="147286"/>
                </a:moveTo>
                <a:lnTo>
                  <a:pt x="834620" y="147286"/>
                </a:lnTo>
                <a:cubicBezTo>
                  <a:pt x="816209" y="137058"/>
                  <a:pt x="798511" y="125427"/>
                  <a:pt x="779388" y="116601"/>
                </a:cubicBezTo>
                <a:cubicBezTo>
                  <a:pt x="771730" y="113066"/>
                  <a:pt x="762593" y="113787"/>
                  <a:pt x="754840" y="110464"/>
                </a:cubicBezTo>
                <a:cubicBezTo>
                  <a:pt x="748061" y="107559"/>
                  <a:pt x="742904" y="101722"/>
                  <a:pt x="736429" y="98190"/>
                </a:cubicBezTo>
                <a:cubicBezTo>
                  <a:pt x="720366" y="89429"/>
                  <a:pt x="702558" y="83792"/>
                  <a:pt x="687334" y="73643"/>
                </a:cubicBezTo>
                <a:cubicBezTo>
                  <a:pt x="681197" y="69552"/>
                  <a:pt x="675663" y="64365"/>
                  <a:pt x="668923" y="61369"/>
                </a:cubicBezTo>
                <a:cubicBezTo>
                  <a:pt x="657100" y="56114"/>
                  <a:pt x="642867" y="56271"/>
                  <a:pt x="632102" y="49095"/>
                </a:cubicBezTo>
                <a:cubicBezTo>
                  <a:pt x="625965" y="45004"/>
                  <a:pt x="620470" y="39726"/>
                  <a:pt x="613691" y="36821"/>
                </a:cubicBezTo>
                <a:cubicBezTo>
                  <a:pt x="605938" y="33498"/>
                  <a:pt x="597253" y="33001"/>
                  <a:pt x="589143" y="30684"/>
                </a:cubicBezTo>
                <a:cubicBezTo>
                  <a:pt x="582923" y="28907"/>
                  <a:pt x="576953" y="26325"/>
                  <a:pt x="570733" y="24548"/>
                </a:cubicBezTo>
                <a:cubicBezTo>
                  <a:pt x="549440" y="18465"/>
                  <a:pt x="496349" y="7418"/>
                  <a:pt x="484816" y="6137"/>
                </a:cubicBezTo>
                <a:lnTo>
                  <a:pt x="429584" y="0"/>
                </a:lnTo>
                <a:cubicBezTo>
                  <a:pt x="351222" y="3014"/>
                  <a:pt x="296721" y="-391"/>
                  <a:pt x="227066" y="12274"/>
                </a:cubicBezTo>
                <a:cubicBezTo>
                  <a:pt x="220885" y="13398"/>
                  <a:pt x="191619" y="20792"/>
                  <a:pt x="184107" y="24548"/>
                </a:cubicBezTo>
                <a:cubicBezTo>
                  <a:pt x="177510" y="27846"/>
                  <a:pt x="172100" y="33162"/>
                  <a:pt x="165696" y="36821"/>
                </a:cubicBezTo>
                <a:cubicBezTo>
                  <a:pt x="157753" y="41360"/>
                  <a:pt x="148593" y="43778"/>
                  <a:pt x="141149" y="49095"/>
                </a:cubicBezTo>
                <a:cubicBezTo>
                  <a:pt x="134087" y="54140"/>
                  <a:pt x="129589" y="62178"/>
                  <a:pt x="122738" y="67506"/>
                </a:cubicBezTo>
                <a:cubicBezTo>
                  <a:pt x="111094" y="76562"/>
                  <a:pt x="85917" y="92054"/>
                  <a:pt x="85917" y="92054"/>
                </a:cubicBezTo>
                <a:cubicBezTo>
                  <a:pt x="56555" y="136096"/>
                  <a:pt x="71800" y="118444"/>
                  <a:pt x="42958" y="147286"/>
                </a:cubicBezTo>
                <a:cubicBezTo>
                  <a:pt x="40912" y="153423"/>
                  <a:pt x="39369" y="159750"/>
                  <a:pt x="36821" y="165696"/>
                </a:cubicBezTo>
                <a:cubicBezTo>
                  <a:pt x="33217" y="174105"/>
                  <a:pt x="27759" y="181678"/>
                  <a:pt x="24547" y="190244"/>
                </a:cubicBezTo>
                <a:cubicBezTo>
                  <a:pt x="20469" y="201120"/>
                  <a:pt x="14392" y="235943"/>
                  <a:pt x="12274" y="245476"/>
                </a:cubicBezTo>
                <a:cubicBezTo>
                  <a:pt x="7136" y="268595"/>
                  <a:pt x="6834" y="267932"/>
                  <a:pt x="0" y="288435"/>
                </a:cubicBezTo>
                <a:cubicBezTo>
                  <a:pt x="2397" y="300420"/>
                  <a:pt x="10625" y="348155"/>
                  <a:pt x="18411" y="355941"/>
                </a:cubicBezTo>
                <a:cubicBezTo>
                  <a:pt x="24548" y="362078"/>
                  <a:pt x="29970" y="369024"/>
                  <a:pt x="36821" y="374352"/>
                </a:cubicBezTo>
                <a:cubicBezTo>
                  <a:pt x="50105" y="384684"/>
                  <a:pt x="79767" y="404264"/>
                  <a:pt x="98190" y="411173"/>
                </a:cubicBezTo>
                <a:cubicBezTo>
                  <a:pt x="106087" y="414135"/>
                  <a:pt x="114628" y="414993"/>
                  <a:pt x="122738" y="417310"/>
                </a:cubicBezTo>
                <a:cubicBezTo>
                  <a:pt x="128958" y="419087"/>
                  <a:pt x="134929" y="421670"/>
                  <a:pt x="141149" y="423447"/>
                </a:cubicBezTo>
                <a:cubicBezTo>
                  <a:pt x="149259" y="425764"/>
                  <a:pt x="157586" y="427267"/>
                  <a:pt x="165696" y="429584"/>
                </a:cubicBezTo>
                <a:cubicBezTo>
                  <a:pt x="194480" y="437808"/>
                  <a:pt x="175925" y="433968"/>
                  <a:pt x="208655" y="447994"/>
                </a:cubicBezTo>
                <a:cubicBezTo>
                  <a:pt x="214601" y="450542"/>
                  <a:pt x="220929" y="452085"/>
                  <a:pt x="227066" y="454131"/>
                </a:cubicBezTo>
                <a:cubicBezTo>
                  <a:pt x="233203" y="458222"/>
                  <a:pt x="238879" y="463107"/>
                  <a:pt x="245476" y="466405"/>
                </a:cubicBezTo>
                <a:cubicBezTo>
                  <a:pt x="251262" y="469298"/>
                  <a:pt x="258232" y="469400"/>
                  <a:pt x="263887" y="472542"/>
                </a:cubicBezTo>
                <a:cubicBezTo>
                  <a:pt x="276782" y="479706"/>
                  <a:pt x="300709" y="497090"/>
                  <a:pt x="300709" y="497090"/>
                </a:cubicBezTo>
                <a:cubicBezTo>
                  <a:pt x="362748" y="590149"/>
                  <a:pt x="295599" y="494640"/>
                  <a:pt x="343667" y="552322"/>
                </a:cubicBezTo>
                <a:cubicBezTo>
                  <a:pt x="348389" y="557988"/>
                  <a:pt x="350390" y="565876"/>
                  <a:pt x="355941" y="570733"/>
                </a:cubicBezTo>
                <a:cubicBezTo>
                  <a:pt x="367042" y="580447"/>
                  <a:pt x="382331" y="584849"/>
                  <a:pt x="392762" y="595280"/>
                </a:cubicBezTo>
                <a:cubicBezTo>
                  <a:pt x="398899" y="601417"/>
                  <a:pt x="404506" y="608135"/>
                  <a:pt x="411173" y="613691"/>
                </a:cubicBezTo>
                <a:cubicBezTo>
                  <a:pt x="430623" y="629900"/>
                  <a:pt x="439646" y="629319"/>
                  <a:pt x="466405" y="638239"/>
                </a:cubicBezTo>
                <a:lnTo>
                  <a:pt x="484816" y="644376"/>
                </a:lnTo>
                <a:cubicBezTo>
                  <a:pt x="507318" y="642330"/>
                  <a:pt x="529747" y="639180"/>
                  <a:pt x="552322" y="638239"/>
                </a:cubicBezTo>
                <a:cubicBezTo>
                  <a:pt x="804367" y="627737"/>
                  <a:pt x="704089" y="650927"/>
                  <a:pt x="803935" y="625965"/>
                </a:cubicBezTo>
                <a:cubicBezTo>
                  <a:pt x="820301" y="615055"/>
                  <a:pt x="828035" y="611637"/>
                  <a:pt x="840757" y="595280"/>
                </a:cubicBezTo>
                <a:cubicBezTo>
                  <a:pt x="849813" y="583636"/>
                  <a:pt x="865305" y="558459"/>
                  <a:pt x="865305" y="558459"/>
                </a:cubicBezTo>
                <a:cubicBezTo>
                  <a:pt x="867350" y="550276"/>
                  <a:pt x="868119" y="541663"/>
                  <a:pt x="871441" y="533911"/>
                </a:cubicBezTo>
                <a:cubicBezTo>
                  <a:pt x="874346" y="527132"/>
                  <a:pt x="880056" y="521905"/>
                  <a:pt x="883715" y="515501"/>
                </a:cubicBezTo>
                <a:cubicBezTo>
                  <a:pt x="888254" y="507558"/>
                  <a:pt x="892591" y="499447"/>
                  <a:pt x="895989" y="490953"/>
                </a:cubicBezTo>
                <a:cubicBezTo>
                  <a:pt x="900794" y="478940"/>
                  <a:pt x="908263" y="454131"/>
                  <a:pt x="908263" y="454131"/>
                </a:cubicBezTo>
                <a:cubicBezTo>
                  <a:pt x="906217" y="400945"/>
                  <a:pt x="905667" y="347680"/>
                  <a:pt x="902126" y="294572"/>
                </a:cubicBezTo>
                <a:cubicBezTo>
                  <a:pt x="901565" y="286156"/>
                  <a:pt x="900174" y="277347"/>
                  <a:pt x="895989" y="270024"/>
                </a:cubicBezTo>
                <a:cubicBezTo>
                  <a:pt x="891683" y="262488"/>
                  <a:pt x="883715" y="257750"/>
                  <a:pt x="877578" y="251613"/>
                </a:cubicBezTo>
                <a:cubicBezTo>
                  <a:pt x="875532" y="245476"/>
                  <a:pt x="874582" y="238858"/>
                  <a:pt x="871441" y="233203"/>
                </a:cubicBezTo>
                <a:cubicBezTo>
                  <a:pt x="864277" y="220308"/>
                  <a:pt x="851559" y="210375"/>
                  <a:pt x="846894" y="196381"/>
                </a:cubicBezTo>
                <a:cubicBezTo>
                  <a:pt x="844848" y="190244"/>
                  <a:pt x="842326" y="184246"/>
                  <a:pt x="840757" y="177970"/>
                </a:cubicBezTo>
                <a:cubicBezTo>
                  <a:pt x="838227" y="167851"/>
                  <a:pt x="835643" y="152400"/>
                  <a:pt x="834620" y="147286"/>
                </a:cubicBezTo>
                <a:close/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D6E15DA-79DE-DC8E-D3C6-CA328B41EC51}"/>
              </a:ext>
            </a:extLst>
          </p:cNvPr>
          <p:cNvSpPr/>
          <p:nvPr/>
        </p:nvSpPr>
        <p:spPr>
          <a:xfrm>
            <a:off x="518235" y="2124219"/>
            <a:ext cx="2829988" cy="2828463"/>
          </a:xfrm>
          <a:custGeom>
            <a:avLst/>
            <a:gdLst>
              <a:gd name="connsiteX0" fmla="*/ 2847527 w 3542907"/>
              <a:gd name="connsiteY0" fmla="*/ 1847210 h 3540998"/>
              <a:gd name="connsiteX1" fmla="*/ 2847527 w 3542907"/>
              <a:gd name="connsiteY1" fmla="*/ 1847210 h 3540998"/>
              <a:gd name="connsiteX2" fmla="*/ 2902759 w 3542907"/>
              <a:gd name="connsiteY2" fmla="*/ 1853347 h 3540998"/>
              <a:gd name="connsiteX3" fmla="*/ 2933444 w 3542907"/>
              <a:gd name="connsiteY3" fmla="*/ 1847210 h 3540998"/>
              <a:gd name="connsiteX4" fmla="*/ 3007087 w 3542907"/>
              <a:gd name="connsiteY4" fmla="*/ 1841073 h 3540998"/>
              <a:gd name="connsiteX5" fmla="*/ 3142099 w 3542907"/>
              <a:gd name="connsiteY5" fmla="*/ 1828800 h 3540998"/>
              <a:gd name="connsiteX6" fmla="*/ 3381439 w 3542907"/>
              <a:gd name="connsiteY6" fmla="*/ 1834936 h 3540998"/>
              <a:gd name="connsiteX7" fmla="*/ 3418260 w 3542907"/>
              <a:gd name="connsiteY7" fmla="*/ 1877895 h 3540998"/>
              <a:gd name="connsiteX8" fmla="*/ 3455082 w 3542907"/>
              <a:gd name="connsiteY8" fmla="*/ 1926990 h 3540998"/>
              <a:gd name="connsiteX9" fmla="*/ 3473492 w 3542907"/>
              <a:gd name="connsiteY9" fmla="*/ 1951538 h 3540998"/>
              <a:gd name="connsiteX10" fmla="*/ 3491903 w 3542907"/>
              <a:gd name="connsiteY10" fmla="*/ 1969949 h 3540998"/>
              <a:gd name="connsiteX11" fmla="*/ 3522588 w 3542907"/>
              <a:gd name="connsiteY11" fmla="*/ 2012907 h 3540998"/>
              <a:gd name="connsiteX12" fmla="*/ 3534861 w 3542907"/>
              <a:gd name="connsiteY12" fmla="*/ 2037455 h 3540998"/>
              <a:gd name="connsiteX13" fmla="*/ 3534861 w 3542907"/>
              <a:gd name="connsiteY13" fmla="*/ 2172467 h 3540998"/>
              <a:gd name="connsiteX14" fmla="*/ 3522588 w 3542907"/>
              <a:gd name="connsiteY14" fmla="*/ 2203151 h 3540998"/>
              <a:gd name="connsiteX15" fmla="*/ 3516451 w 3542907"/>
              <a:gd name="connsiteY15" fmla="*/ 2227699 h 3540998"/>
              <a:gd name="connsiteX16" fmla="*/ 3498040 w 3542907"/>
              <a:gd name="connsiteY16" fmla="*/ 2258383 h 3540998"/>
              <a:gd name="connsiteX17" fmla="*/ 3461218 w 3542907"/>
              <a:gd name="connsiteY17" fmla="*/ 2332026 h 3540998"/>
              <a:gd name="connsiteX18" fmla="*/ 3442808 w 3542907"/>
              <a:gd name="connsiteY18" fmla="*/ 2374985 h 3540998"/>
              <a:gd name="connsiteX19" fmla="*/ 3418260 w 3542907"/>
              <a:gd name="connsiteY19" fmla="*/ 2417943 h 3540998"/>
              <a:gd name="connsiteX20" fmla="*/ 3363028 w 3542907"/>
              <a:gd name="connsiteY20" fmla="*/ 2522271 h 3540998"/>
              <a:gd name="connsiteX21" fmla="*/ 3301659 w 3542907"/>
              <a:gd name="connsiteY21" fmla="*/ 2638872 h 3540998"/>
              <a:gd name="connsiteX22" fmla="*/ 3283248 w 3542907"/>
              <a:gd name="connsiteY22" fmla="*/ 2681830 h 3540998"/>
              <a:gd name="connsiteX23" fmla="*/ 3264837 w 3542907"/>
              <a:gd name="connsiteY23" fmla="*/ 2712515 h 3540998"/>
              <a:gd name="connsiteX24" fmla="*/ 3240290 w 3542907"/>
              <a:gd name="connsiteY24" fmla="*/ 2773884 h 3540998"/>
              <a:gd name="connsiteX25" fmla="*/ 3191194 w 3542907"/>
              <a:gd name="connsiteY25" fmla="*/ 2835253 h 3540998"/>
              <a:gd name="connsiteX26" fmla="*/ 3166647 w 3542907"/>
              <a:gd name="connsiteY26" fmla="*/ 2853664 h 3540998"/>
              <a:gd name="connsiteX27" fmla="*/ 3099141 w 3542907"/>
              <a:gd name="connsiteY27" fmla="*/ 2896622 h 3540998"/>
              <a:gd name="connsiteX28" fmla="*/ 3019361 w 3542907"/>
              <a:gd name="connsiteY28" fmla="*/ 2939581 h 3540998"/>
              <a:gd name="connsiteX29" fmla="*/ 2915033 w 3542907"/>
              <a:gd name="connsiteY29" fmla="*/ 3013224 h 3540998"/>
              <a:gd name="connsiteX30" fmla="*/ 2896623 w 3542907"/>
              <a:gd name="connsiteY30" fmla="*/ 3025498 h 3540998"/>
              <a:gd name="connsiteX31" fmla="*/ 2853664 w 3542907"/>
              <a:gd name="connsiteY31" fmla="*/ 3031634 h 3540998"/>
              <a:gd name="connsiteX32" fmla="*/ 2755474 w 3542907"/>
              <a:gd name="connsiteY32" fmla="*/ 3050045 h 3540998"/>
              <a:gd name="connsiteX33" fmla="*/ 2681831 w 3542907"/>
              <a:gd name="connsiteY33" fmla="*/ 3062319 h 3540998"/>
              <a:gd name="connsiteX34" fmla="*/ 2473176 w 3542907"/>
              <a:gd name="connsiteY34" fmla="*/ 3129825 h 3540998"/>
              <a:gd name="connsiteX35" fmla="*/ 2399533 w 3542907"/>
              <a:gd name="connsiteY35" fmla="*/ 3154373 h 3540998"/>
              <a:gd name="connsiteX36" fmla="*/ 2338163 w 3542907"/>
              <a:gd name="connsiteY36" fmla="*/ 3185057 h 3540998"/>
              <a:gd name="connsiteX37" fmla="*/ 2172467 w 3542907"/>
              <a:gd name="connsiteY37" fmla="*/ 3246426 h 3540998"/>
              <a:gd name="connsiteX38" fmla="*/ 2098824 w 3542907"/>
              <a:gd name="connsiteY38" fmla="*/ 3277111 h 3540998"/>
              <a:gd name="connsiteX39" fmla="*/ 1884032 w 3542907"/>
              <a:gd name="connsiteY39" fmla="*/ 3338480 h 3540998"/>
              <a:gd name="connsiteX40" fmla="*/ 1822663 w 3542907"/>
              <a:gd name="connsiteY40" fmla="*/ 3350754 h 3540998"/>
              <a:gd name="connsiteX41" fmla="*/ 1767431 w 3542907"/>
              <a:gd name="connsiteY41" fmla="*/ 3363028 h 3540998"/>
              <a:gd name="connsiteX42" fmla="*/ 1724472 w 3542907"/>
              <a:gd name="connsiteY42" fmla="*/ 3375302 h 3540998"/>
              <a:gd name="connsiteX43" fmla="*/ 1681514 w 3542907"/>
              <a:gd name="connsiteY43" fmla="*/ 3381438 h 3540998"/>
              <a:gd name="connsiteX44" fmla="*/ 1644692 w 3542907"/>
              <a:gd name="connsiteY44" fmla="*/ 3393712 h 3540998"/>
              <a:gd name="connsiteX45" fmla="*/ 1607871 w 3542907"/>
              <a:gd name="connsiteY45" fmla="*/ 3399849 h 3540998"/>
              <a:gd name="connsiteX46" fmla="*/ 1577186 w 3542907"/>
              <a:gd name="connsiteY46" fmla="*/ 3405986 h 3540998"/>
              <a:gd name="connsiteX47" fmla="*/ 1436037 w 3542907"/>
              <a:gd name="connsiteY47" fmla="*/ 3424397 h 3540998"/>
              <a:gd name="connsiteX48" fmla="*/ 1386942 w 3542907"/>
              <a:gd name="connsiteY48" fmla="*/ 3436671 h 3540998"/>
              <a:gd name="connsiteX49" fmla="*/ 1325573 w 3542907"/>
              <a:gd name="connsiteY49" fmla="*/ 3442808 h 3540998"/>
              <a:gd name="connsiteX50" fmla="*/ 1270341 w 3542907"/>
              <a:gd name="connsiteY50" fmla="*/ 3448944 h 3540998"/>
              <a:gd name="connsiteX51" fmla="*/ 1221245 w 3542907"/>
              <a:gd name="connsiteY51" fmla="*/ 3455081 h 3540998"/>
              <a:gd name="connsiteX52" fmla="*/ 1116918 w 3542907"/>
              <a:gd name="connsiteY52" fmla="*/ 3467355 h 3540998"/>
              <a:gd name="connsiteX53" fmla="*/ 1073959 w 3542907"/>
              <a:gd name="connsiteY53" fmla="*/ 3479629 h 3540998"/>
              <a:gd name="connsiteX54" fmla="*/ 1024864 w 3542907"/>
              <a:gd name="connsiteY54" fmla="*/ 3485766 h 3540998"/>
              <a:gd name="connsiteX55" fmla="*/ 957358 w 3542907"/>
              <a:gd name="connsiteY55" fmla="*/ 3498040 h 3540998"/>
              <a:gd name="connsiteX56" fmla="*/ 926674 w 3542907"/>
              <a:gd name="connsiteY56" fmla="*/ 3510314 h 3540998"/>
              <a:gd name="connsiteX57" fmla="*/ 846894 w 3542907"/>
              <a:gd name="connsiteY57" fmla="*/ 3522587 h 3540998"/>
              <a:gd name="connsiteX58" fmla="*/ 828483 w 3542907"/>
              <a:gd name="connsiteY58" fmla="*/ 3528724 h 3540998"/>
              <a:gd name="connsiteX59" fmla="*/ 791661 w 3542907"/>
              <a:gd name="connsiteY59" fmla="*/ 3534861 h 3540998"/>
              <a:gd name="connsiteX60" fmla="*/ 760977 w 3542907"/>
              <a:gd name="connsiteY60" fmla="*/ 3540998 h 3540998"/>
              <a:gd name="connsiteX61" fmla="*/ 558459 w 3542907"/>
              <a:gd name="connsiteY61" fmla="*/ 3528724 h 3540998"/>
              <a:gd name="connsiteX62" fmla="*/ 472542 w 3542907"/>
              <a:gd name="connsiteY62" fmla="*/ 3516451 h 3540998"/>
              <a:gd name="connsiteX63" fmla="*/ 429584 w 3542907"/>
              <a:gd name="connsiteY63" fmla="*/ 3504177 h 3540998"/>
              <a:gd name="connsiteX64" fmla="*/ 405036 w 3542907"/>
              <a:gd name="connsiteY64" fmla="*/ 3498040 h 3540998"/>
              <a:gd name="connsiteX65" fmla="*/ 380488 w 3542907"/>
              <a:gd name="connsiteY65" fmla="*/ 3485766 h 3540998"/>
              <a:gd name="connsiteX66" fmla="*/ 362078 w 3542907"/>
              <a:gd name="connsiteY66" fmla="*/ 3479629 h 3540998"/>
              <a:gd name="connsiteX67" fmla="*/ 343667 w 3542907"/>
              <a:gd name="connsiteY67" fmla="*/ 3467355 h 3540998"/>
              <a:gd name="connsiteX68" fmla="*/ 263887 w 3542907"/>
              <a:gd name="connsiteY68" fmla="*/ 3430534 h 3540998"/>
              <a:gd name="connsiteX69" fmla="*/ 245476 w 3542907"/>
              <a:gd name="connsiteY69" fmla="*/ 3412123 h 3540998"/>
              <a:gd name="connsiteX70" fmla="*/ 220929 w 3542907"/>
              <a:gd name="connsiteY70" fmla="*/ 3399849 h 3540998"/>
              <a:gd name="connsiteX71" fmla="*/ 184107 w 3542907"/>
              <a:gd name="connsiteY71" fmla="*/ 3369165 h 3540998"/>
              <a:gd name="connsiteX72" fmla="*/ 159559 w 3542907"/>
              <a:gd name="connsiteY72" fmla="*/ 3320069 h 3540998"/>
              <a:gd name="connsiteX73" fmla="*/ 147286 w 3542907"/>
              <a:gd name="connsiteY73" fmla="*/ 3295522 h 3540998"/>
              <a:gd name="connsiteX74" fmla="*/ 141149 w 3542907"/>
              <a:gd name="connsiteY74" fmla="*/ 3270974 h 3540998"/>
              <a:gd name="connsiteX75" fmla="*/ 128875 w 3542907"/>
              <a:gd name="connsiteY75" fmla="*/ 3234153 h 3540998"/>
              <a:gd name="connsiteX76" fmla="*/ 116601 w 3542907"/>
              <a:gd name="connsiteY76" fmla="*/ 3166646 h 3540998"/>
              <a:gd name="connsiteX77" fmla="*/ 104327 w 3542907"/>
              <a:gd name="connsiteY77" fmla="*/ 3129825 h 3540998"/>
              <a:gd name="connsiteX78" fmla="*/ 92053 w 3542907"/>
              <a:gd name="connsiteY78" fmla="*/ 3000950 h 3540998"/>
              <a:gd name="connsiteX79" fmla="*/ 85916 w 3542907"/>
              <a:gd name="connsiteY79" fmla="*/ 2933444 h 3540998"/>
              <a:gd name="connsiteX80" fmla="*/ 79780 w 3542907"/>
              <a:gd name="connsiteY80" fmla="*/ 2816842 h 3540998"/>
              <a:gd name="connsiteX81" fmla="*/ 67506 w 3542907"/>
              <a:gd name="connsiteY81" fmla="*/ 2737063 h 3540998"/>
              <a:gd name="connsiteX82" fmla="*/ 61369 w 3542907"/>
              <a:gd name="connsiteY82" fmla="*/ 2718652 h 3540998"/>
              <a:gd name="connsiteX83" fmla="*/ 55232 w 3542907"/>
              <a:gd name="connsiteY83" fmla="*/ 2694104 h 3540998"/>
              <a:gd name="connsiteX84" fmla="*/ 42958 w 3542907"/>
              <a:gd name="connsiteY84" fmla="*/ 2663420 h 3540998"/>
              <a:gd name="connsiteX85" fmla="*/ 30684 w 3542907"/>
              <a:gd name="connsiteY85" fmla="*/ 2583640 h 3540998"/>
              <a:gd name="connsiteX86" fmla="*/ 24547 w 3542907"/>
              <a:gd name="connsiteY86" fmla="*/ 2546818 h 3540998"/>
              <a:gd name="connsiteX87" fmla="*/ 18410 w 3542907"/>
              <a:gd name="connsiteY87" fmla="*/ 2503860 h 3540998"/>
              <a:gd name="connsiteX88" fmla="*/ 6137 w 3542907"/>
              <a:gd name="connsiteY88" fmla="*/ 2454765 h 3540998"/>
              <a:gd name="connsiteX89" fmla="*/ 0 w 3542907"/>
              <a:gd name="connsiteY89" fmla="*/ 2417943 h 3540998"/>
              <a:gd name="connsiteX90" fmla="*/ 6137 w 3542907"/>
              <a:gd name="connsiteY90" fmla="*/ 2104961 h 3540998"/>
              <a:gd name="connsiteX91" fmla="*/ 18410 w 3542907"/>
              <a:gd name="connsiteY91" fmla="*/ 1926990 h 3540998"/>
              <a:gd name="connsiteX92" fmla="*/ 36821 w 3542907"/>
              <a:gd name="connsiteY92" fmla="*/ 1699924 h 3540998"/>
              <a:gd name="connsiteX93" fmla="*/ 42958 w 3542907"/>
              <a:gd name="connsiteY93" fmla="*/ 1632418 h 3540998"/>
              <a:gd name="connsiteX94" fmla="*/ 73643 w 3542907"/>
              <a:gd name="connsiteY94" fmla="*/ 1521954 h 3540998"/>
              <a:gd name="connsiteX95" fmla="*/ 116601 w 3542907"/>
              <a:gd name="connsiteY95" fmla="*/ 1405353 h 3540998"/>
              <a:gd name="connsiteX96" fmla="*/ 147286 w 3542907"/>
              <a:gd name="connsiteY96" fmla="*/ 1307162 h 3540998"/>
              <a:gd name="connsiteX97" fmla="*/ 159559 w 3542907"/>
              <a:gd name="connsiteY97" fmla="*/ 1239656 h 3540998"/>
              <a:gd name="connsiteX98" fmla="*/ 171833 w 3542907"/>
              <a:gd name="connsiteY98" fmla="*/ 1202834 h 3540998"/>
              <a:gd name="connsiteX99" fmla="*/ 177970 w 3542907"/>
              <a:gd name="connsiteY99" fmla="*/ 1172150 h 3540998"/>
              <a:gd name="connsiteX100" fmla="*/ 190244 w 3542907"/>
              <a:gd name="connsiteY100" fmla="*/ 1098507 h 3540998"/>
              <a:gd name="connsiteX101" fmla="*/ 202518 w 3542907"/>
              <a:gd name="connsiteY101" fmla="*/ 1055549 h 3540998"/>
              <a:gd name="connsiteX102" fmla="*/ 214792 w 3542907"/>
              <a:gd name="connsiteY102" fmla="*/ 994179 h 3540998"/>
              <a:gd name="connsiteX103" fmla="*/ 220929 w 3542907"/>
              <a:gd name="connsiteY103" fmla="*/ 963495 h 3540998"/>
              <a:gd name="connsiteX104" fmla="*/ 233202 w 3542907"/>
              <a:gd name="connsiteY104" fmla="*/ 926673 h 3540998"/>
              <a:gd name="connsiteX105" fmla="*/ 251613 w 3542907"/>
              <a:gd name="connsiteY105" fmla="*/ 846893 h 3540998"/>
              <a:gd name="connsiteX106" fmla="*/ 263887 w 3542907"/>
              <a:gd name="connsiteY106" fmla="*/ 797798 h 3540998"/>
              <a:gd name="connsiteX107" fmla="*/ 270024 w 3542907"/>
              <a:gd name="connsiteY107" fmla="*/ 779387 h 3540998"/>
              <a:gd name="connsiteX108" fmla="*/ 282298 w 3542907"/>
              <a:gd name="connsiteY108" fmla="*/ 730292 h 3540998"/>
              <a:gd name="connsiteX109" fmla="*/ 288435 w 3542907"/>
              <a:gd name="connsiteY109" fmla="*/ 705744 h 3540998"/>
              <a:gd name="connsiteX110" fmla="*/ 300708 w 3542907"/>
              <a:gd name="connsiteY110" fmla="*/ 681197 h 3540998"/>
              <a:gd name="connsiteX111" fmla="*/ 312982 w 3542907"/>
              <a:gd name="connsiteY111" fmla="*/ 638238 h 3540998"/>
              <a:gd name="connsiteX112" fmla="*/ 337530 w 3542907"/>
              <a:gd name="connsiteY112" fmla="*/ 595280 h 3540998"/>
              <a:gd name="connsiteX113" fmla="*/ 362078 w 3542907"/>
              <a:gd name="connsiteY113" fmla="*/ 546185 h 3540998"/>
              <a:gd name="connsiteX114" fmla="*/ 386625 w 3542907"/>
              <a:gd name="connsiteY114" fmla="*/ 503226 h 3540998"/>
              <a:gd name="connsiteX115" fmla="*/ 405036 w 3542907"/>
              <a:gd name="connsiteY115" fmla="*/ 466405 h 3540998"/>
              <a:gd name="connsiteX116" fmla="*/ 454131 w 3542907"/>
              <a:gd name="connsiteY116" fmla="*/ 392762 h 3540998"/>
              <a:gd name="connsiteX117" fmla="*/ 503227 w 3542907"/>
              <a:gd name="connsiteY117" fmla="*/ 331393 h 3540998"/>
              <a:gd name="connsiteX118" fmla="*/ 521637 w 3542907"/>
              <a:gd name="connsiteY118" fmla="*/ 300708 h 3540998"/>
              <a:gd name="connsiteX119" fmla="*/ 607554 w 3542907"/>
              <a:gd name="connsiteY119" fmla="*/ 202518 h 3540998"/>
              <a:gd name="connsiteX120" fmla="*/ 625965 w 3542907"/>
              <a:gd name="connsiteY120" fmla="*/ 184107 h 3540998"/>
              <a:gd name="connsiteX121" fmla="*/ 644376 w 3542907"/>
              <a:gd name="connsiteY121" fmla="*/ 165696 h 3540998"/>
              <a:gd name="connsiteX122" fmla="*/ 693471 w 3542907"/>
              <a:gd name="connsiteY122" fmla="*/ 128875 h 3540998"/>
              <a:gd name="connsiteX123" fmla="*/ 742566 w 3542907"/>
              <a:gd name="connsiteY123" fmla="*/ 92053 h 3540998"/>
              <a:gd name="connsiteX124" fmla="*/ 767114 w 3542907"/>
              <a:gd name="connsiteY124" fmla="*/ 73642 h 3540998"/>
              <a:gd name="connsiteX125" fmla="*/ 791661 w 3542907"/>
              <a:gd name="connsiteY125" fmla="*/ 61369 h 3540998"/>
              <a:gd name="connsiteX126" fmla="*/ 853031 w 3542907"/>
              <a:gd name="connsiteY126" fmla="*/ 30684 h 3540998"/>
              <a:gd name="connsiteX127" fmla="*/ 877578 w 3542907"/>
              <a:gd name="connsiteY127" fmla="*/ 18410 h 3540998"/>
              <a:gd name="connsiteX128" fmla="*/ 914400 w 3542907"/>
              <a:gd name="connsiteY128" fmla="*/ 12273 h 3540998"/>
              <a:gd name="connsiteX129" fmla="*/ 975769 w 3542907"/>
              <a:gd name="connsiteY129" fmla="*/ 0 h 3540998"/>
              <a:gd name="connsiteX130" fmla="*/ 1147602 w 3542907"/>
              <a:gd name="connsiteY130" fmla="*/ 24547 h 3540998"/>
              <a:gd name="connsiteX131" fmla="*/ 1184424 w 3542907"/>
              <a:gd name="connsiteY131" fmla="*/ 55232 h 3540998"/>
              <a:gd name="connsiteX132" fmla="*/ 1221245 w 3542907"/>
              <a:gd name="connsiteY132" fmla="*/ 79779 h 3540998"/>
              <a:gd name="connsiteX133" fmla="*/ 1337847 w 3542907"/>
              <a:gd name="connsiteY133" fmla="*/ 184107 h 3540998"/>
              <a:gd name="connsiteX134" fmla="*/ 1399216 w 3542907"/>
              <a:gd name="connsiteY134" fmla="*/ 257750 h 3540998"/>
              <a:gd name="connsiteX135" fmla="*/ 1423763 w 3542907"/>
              <a:gd name="connsiteY135" fmla="*/ 288434 h 3540998"/>
              <a:gd name="connsiteX136" fmla="*/ 1448311 w 3542907"/>
              <a:gd name="connsiteY136" fmla="*/ 331393 h 3540998"/>
              <a:gd name="connsiteX137" fmla="*/ 1472859 w 3542907"/>
              <a:gd name="connsiteY137" fmla="*/ 374351 h 3540998"/>
              <a:gd name="connsiteX138" fmla="*/ 1497406 w 3542907"/>
              <a:gd name="connsiteY138" fmla="*/ 405036 h 3540998"/>
              <a:gd name="connsiteX139" fmla="*/ 1515817 w 3542907"/>
              <a:gd name="connsiteY139" fmla="*/ 441857 h 3540998"/>
              <a:gd name="connsiteX140" fmla="*/ 1521954 w 3542907"/>
              <a:gd name="connsiteY140" fmla="*/ 460268 h 3540998"/>
              <a:gd name="connsiteX141" fmla="*/ 1534228 w 3542907"/>
              <a:gd name="connsiteY141" fmla="*/ 478679 h 3540998"/>
              <a:gd name="connsiteX142" fmla="*/ 1564912 w 3542907"/>
              <a:gd name="connsiteY142" fmla="*/ 540048 h 3540998"/>
              <a:gd name="connsiteX143" fmla="*/ 1577186 w 3542907"/>
              <a:gd name="connsiteY143" fmla="*/ 570732 h 3540998"/>
              <a:gd name="connsiteX144" fmla="*/ 1595597 w 3542907"/>
              <a:gd name="connsiteY144" fmla="*/ 613691 h 3540998"/>
              <a:gd name="connsiteX145" fmla="*/ 1614008 w 3542907"/>
              <a:gd name="connsiteY145" fmla="*/ 638238 h 3540998"/>
              <a:gd name="connsiteX146" fmla="*/ 1650829 w 3542907"/>
              <a:gd name="connsiteY146" fmla="*/ 718018 h 3540998"/>
              <a:gd name="connsiteX147" fmla="*/ 1669240 w 3542907"/>
              <a:gd name="connsiteY147" fmla="*/ 748703 h 3540998"/>
              <a:gd name="connsiteX148" fmla="*/ 1687651 w 3542907"/>
              <a:gd name="connsiteY148" fmla="*/ 785524 h 3540998"/>
              <a:gd name="connsiteX149" fmla="*/ 1724472 w 3542907"/>
              <a:gd name="connsiteY149" fmla="*/ 846893 h 3540998"/>
              <a:gd name="connsiteX150" fmla="*/ 1749020 w 3542907"/>
              <a:gd name="connsiteY150" fmla="*/ 883715 h 3540998"/>
              <a:gd name="connsiteX151" fmla="*/ 1834937 w 3542907"/>
              <a:gd name="connsiteY151" fmla="*/ 1024864 h 3540998"/>
              <a:gd name="connsiteX152" fmla="*/ 1884032 w 3542907"/>
              <a:gd name="connsiteY152" fmla="*/ 1098507 h 3540998"/>
              <a:gd name="connsiteX153" fmla="*/ 1939264 w 3542907"/>
              <a:gd name="connsiteY153" fmla="*/ 1153739 h 3540998"/>
              <a:gd name="connsiteX154" fmla="*/ 1982223 w 3542907"/>
              <a:gd name="connsiteY154" fmla="*/ 1190561 h 3540998"/>
              <a:gd name="connsiteX155" fmla="*/ 2000633 w 3542907"/>
              <a:gd name="connsiteY155" fmla="*/ 1208971 h 3540998"/>
              <a:gd name="connsiteX156" fmla="*/ 2019044 w 3542907"/>
              <a:gd name="connsiteY156" fmla="*/ 1221245 h 3540998"/>
              <a:gd name="connsiteX157" fmla="*/ 2043592 w 3542907"/>
              <a:gd name="connsiteY157" fmla="*/ 1239656 h 3540998"/>
              <a:gd name="connsiteX158" fmla="*/ 2086550 w 3542907"/>
              <a:gd name="connsiteY158" fmla="*/ 1270340 h 3540998"/>
              <a:gd name="connsiteX159" fmla="*/ 2104961 w 3542907"/>
              <a:gd name="connsiteY159" fmla="*/ 1288751 h 3540998"/>
              <a:gd name="connsiteX160" fmla="*/ 2166330 w 3542907"/>
              <a:gd name="connsiteY160" fmla="*/ 1331710 h 3540998"/>
              <a:gd name="connsiteX161" fmla="*/ 2190878 w 3542907"/>
              <a:gd name="connsiteY161" fmla="*/ 1356257 h 3540998"/>
              <a:gd name="connsiteX162" fmla="*/ 2233836 w 3542907"/>
              <a:gd name="connsiteY162" fmla="*/ 1399216 h 3540998"/>
              <a:gd name="connsiteX163" fmla="*/ 2258384 w 3542907"/>
              <a:gd name="connsiteY163" fmla="*/ 1436037 h 3540998"/>
              <a:gd name="connsiteX164" fmla="*/ 2270657 w 3542907"/>
              <a:gd name="connsiteY164" fmla="*/ 1491269 h 3540998"/>
              <a:gd name="connsiteX165" fmla="*/ 2276794 w 3542907"/>
              <a:gd name="connsiteY165" fmla="*/ 1521954 h 3540998"/>
              <a:gd name="connsiteX166" fmla="*/ 2282931 w 3542907"/>
              <a:gd name="connsiteY166" fmla="*/ 1546502 h 3540998"/>
              <a:gd name="connsiteX167" fmla="*/ 2338163 w 3542907"/>
              <a:gd name="connsiteY167" fmla="*/ 1571049 h 3540998"/>
              <a:gd name="connsiteX168" fmla="*/ 2362711 w 3542907"/>
              <a:gd name="connsiteY168" fmla="*/ 1589460 h 3540998"/>
              <a:gd name="connsiteX169" fmla="*/ 2381122 w 3542907"/>
              <a:gd name="connsiteY169" fmla="*/ 1601734 h 3540998"/>
              <a:gd name="connsiteX170" fmla="*/ 2399533 w 3542907"/>
              <a:gd name="connsiteY170" fmla="*/ 1620144 h 3540998"/>
              <a:gd name="connsiteX171" fmla="*/ 2436354 w 3542907"/>
              <a:gd name="connsiteY171" fmla="*/ 1644692 h 3540998"/>
              <a:gd name="connsiteX172" fmla="*/ 2454765 w 3542907"/>
              <a:gd name="connsiteY172" fmla="*/ 1656966 h 3540998"/>
              <a:gd name="connsiteX173" fmla="*/ 2473176 w 3542907"/>
              <a:gd name="connsiteY173" fmla="*/ 1663103 h 3540998"/>
              <a:gd name="connsiteX174" fmla="*/ 2491586 w 3542907"/>
              <a:gd name="connsiteY174" fmla="*/ 1675377 h 3540998"/>
              <a:gd name="connsiteX175" fmla="*/ 2528408 w 3542907"/>
              <a:gd name="connsiteY175" fmla="*/ 1687651 h 3540998"/>
              <a:gd name="connsiteX176" fmla="*/ 2565229 w 3542907"/>
              <a:gd name="connsiteY176" fmla="*/ 1699924 h 3540998"/>
              <a:gd name="connsiteX177" fmla="*/ 2614325 w 3542907"/>
              <a:gd name="connsiteY177" fmla="*/ 1724472 h 3540998"/>
              <a:gd name="connsiteX178" fmla="*/ 2669557 w 3542907"/>
              <a:gd name="connsiteY178" fmla="*/ 1761293 h 3540998"/>
              <a:gd name="connsiteX179" fmla="*/ 2687967 w 3542907"/>
              <a:gd name="connsiteY179" fmla="*/ 1773567 h 3540998"/>
              <a:gd name="connsiteX180" fmla="*/ 2706378 w 3542907"/>
              <a:gd name="connsiteY180" fmla="*/ 1785841 h 3540998"/>
              <a:gd name="connsiteX181" fmla="*/ 2761610 w 3542907"/>
              <a:gd name="connsiteY181" fmla="*/ 1834936 h 3540998"/>
              <a:gd name="connsiteX182" fmla="*/ 2780021 w 3542907"/>
              <a:gd name="connsiteY182" fmla="*/ 1841073 h 3540998"/>
              <a:gd name="connsiteX183" fmla="*/ 2847527 w 3542907"/>
              <a:gd name="connsiteY183" fmla="*/ 1847210 h 354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3542907" h="3540998">
                <a:moveTo>
                  <a:pt x="2847527" y="1847210"/>
                </a:moveTo>
                <a:lnTo>
                  <a:pt x="2847527" y="1847210"/>
                </a:lnTo>
                <a:cubicBezTo>
                  <a:pt x="2865938" y="1849256"/>
                  <a:pt x="2884235" y="1853347"/>
                  <a:pt x="2902759" y="1853347"/>
                </a:cubicBezTo>
                <a:cubicBezTo>
                  <a:pt x="2913190" y="1853347"/>
                  <a:pt x="2923085" y="1848429"/>
                  <a:pt x="2933444" y="1847210"/>
                </a:cubicBezTo>
                <a:cubicBezTo>
                  <a:pt x="2957908" y="1844332"/>
                  <a:pt x="2982555" y="1843303"/>
                  <a:pt x="3007087" y="1841073"/>
                </a:cubicBezTo>
                <a:cubicBezTo>
                  <a:pt x="3195838" y="1823914"/>
                  <a:pt x="2924710" y="1846913"/>
                  <a:pt x="3142099" y="1828800"/>
                </a:cubicBezTo>
                <a:lnTo>
                  <a:pt x="3381439" y="1834936"/>
                </a:lnTo>
                <a:cubicBezTo>
                  <a:pt x="3393217" y="1836306"/>
                  <a:pt x="3411030" y="1867954"/>
                  <a:pt x="3418260" y="1877895"/>
                </a:cubicBezTo>
                <a:cubicBezTo>
                  <a:pt x="3430292" y="1894439"/>
                  <a:pt x="3442808" y="1910625"/>
                  <a:pt x="3455082" y="1926990"/>
                </a:cubicBezTo>
                <a:cubicBezTo>
                  <a:pt x="3461219" y="1935173"/>
                  <a:pt x="3466260" y="1944306"/>
                  <a:pt x="3473492" y="1951538"/>
                </a:cubicBezTo>
                <a:cubicBezTo>
                  <a:pt x="3479629" y="1957675"/>
                  <a:pt x="3486255" y="1963359"/>
                  <a:pt x="3491903" y="1969949"/>
                </a:cubicBezTo>
                <a:cubicBezTo>
                  <a:pt x="3497549" y="1976536"/>
                  <a:pt x="3517037" y="2003192"/>
                  <a:pt x="3522588" y="2012907"/>
                </a:cubicBezTo>
                <a:cubicBezTo>
                  <a:pt x="3527127" y="2020850"/>
                  <a:pt x="3530770" y="2029272"/>
                  <a:pt x="3534861" y="2037455"/>
                </a:cubicBezTo>
                <a:cubicBezTo>
                  <a:pt x="3544574" y="2095729"/>
                  <a:pt x="3546560" y="2090571"/>
                  <a:pt x="3534861" y="2172467"/>
                </a:cubicBezTo>
                <a:cubicBezTo>
                  <a:pt x="3533303" y="2183372"/>
                  <a:pt x="3526071" y="2192700"/>
                  <a:pt x="3522588" y="2203151"/>
                </a:cubicBezTo>
                <a:cubicBezTo>
                  <a:pt x="3519921" y="2211153"/>
                  <a:pt x="3519877" y="2219991"/>
                  <a:pt x="3516451" y="2227699"/>
                </a:cubicBezTo>
                <a:cubicBezTo>
                  <a:pt x="3511607" y="2238599"/>
                  <a:pt x="3503621" y="2247841"/>
                  <a:pt x="3498040" y="2258383"/>
                </a:cubicBezTo>
                <a:cubicBezTo>
                  <a:pt x="3485199" y="2282639"/>
                  <a:pt x="3472029" y="2306800"/>
                  <a:pt x="3461218" y="2332026"/>
                </a:cubicBezTo>
                <a:cubicBezTo>
                  <a:pt x="3455081" y="2346346"/>
                  <a:pt x="3449775" y="2361051"/>
                  <a:pt x="3442808" y="2374985"/>
                </a:cubicBezTo>
                <a:cubicBezTo>
                  <a:pt x="3435432" y="2389736"/>
                  <a:pt x="3426115" y="2403441"/>
                  <a:pt x="3418260" y="2417943"/>
                </a:cubicBezTo>
                <a:cubicBezTo>
                  <a:pt x="3399519" y="2452542"/>
                  <a:pt x="3381355" y="2487451"/>
                  <a:pt x="3363028" y="2522271"/>
                </a:cubicBezTo>
                <a:cubicBezTo>
                  <a:pt x="3342572" y="2561138"/>
                  <a:pt x="3318961" y="2598502"/>
                  <a:pt x="3301659" y="2638872"/>
                </a:cubicBezTo>
                <a:cubicBezTo>
                  <a:pt x="3295522" y="2653191"/>
                  <a:pt x="3290215" y="2667896"/>
                  <a:pt x="3283248" y="2681830"/>
                </a:cubicBezTo>
                <a:cubicBezTo>
                  <a:pt x="3277913" y="2692499"/>
                  <a:pt x="3269881" y="2701706"/>
                  <a:pt x="3264837" y="2712515"/>
                </a:cubicBezTo>
                <a:cubicBezTo>
                  <a:pt x="3255520" y="2732480"/>
                  <a:pt x="3252511" y="2755552"/>
                  <a:pt x="3240290" y="2773884"/>
                </a:cubicBezTo>
                <a:cubicBezTo>
                  <a:pt x="3225669" y="2795816"/>
                  <a:pt x="3211426" y="2817911"/>
                  <a:pt x="3191194" y="2835253"/>
                </a:cubicBezTo>
                <a:cubicBezTo>
                  <a:pt x="3183428" y="2841909"/>
                  <a:pt x="3175026" y="2847799"/>
                  <a:pt x="3166647" y="2853664"/>
                </a:cubicBezTo>
                <a:cubicBezTo>
                  <a:pt x="3148896" y="2866090"/>
                  <a:pt x="3119029" y="2885774"/>
                  <a:pt x="3099141" y="2896622"/>
                </a:cubicBezTo>
                <a:cubicBezTo>
                  <a:pt x="3052234" y="2922207"/>
                  <a:pt x="3068626" y="2908466"/>
                  <a:pt x="3019361" y="2939581"/>
                </a:cubicBezTo>
                <a:cubicBezTo>
                  <a:pt x="2908793" y="3009414"/>
                  <a:pt x="2980311" y="2964265"/>
                  <a:pt x="2915033" y="3013224"/>
                </a:cubicBezTo>
                <a:cubicBezTo>
                  <a:pt x="2909133" y="3017649"/>
                  <a:pt x="2903687" y="3023379"/>
                  <a:pt x="2896623" y="3025498"/>
                </a:cubicBezTo>
                <a:cubicBezTo>
                  <a:pt x="2882768" y="3029654"/>
                  <a:pt x="2867961" y="3029435"/>
                  <a:pt x="2853664" y="3031634"/>
                </a:cubicBezTo>
                <a:cubicBezTo>
                  <a:pt x="2794081" y="3040800"/>
                  <a:pt x="2832706" y="3036003"/>
                  <a:pt x="2755474" y="3050045"/>
                </a:cubicBezTo>
                <a:cubicBezTo>
                  <a:pt x="2730989" y="3054497"/>
                  <a:pt x="2706080" y="3056723"/>
                  <a:pt x="2681831" y="3062319"/>
                </a:cubicBezTo>
                <a:cubicBezTo>
                  <a:pt x="2610558" y="3078767"/>
                  <a:pt x="2542061" y="3106146"/>
                  <a:pt x="2473176" y="3129825"/>
                </a:cubicBezTo>
                <a:cubicBezTo>
                  <a:pt x="2448706" y="3138237"/>
                  <a:pt x="2422677" y="3142801"/>
                  <a:pt x="2399533" y="3154373"/>
                </a:cubicBezTo>
                <a:cubicBezTo>
                  <a:pt x="2379076" y="3164601"/>
                  <a:pt x="2359185" y="3176048"/>
                  <a:pt x="2338163" y="3185057"/>
                </a:cubicBezTo>
                <a:cubicBezTo>
                  <a:pt x="2127933" y="3275155"/>
                  <a:pt x="2305301" y="3195823"/>
                  <a:pt x="2172467" y="3246426"/>
                </a:cubicBezTo>
                <a:cubicBezTo>
                  <a:pt x="2147616" y="3255893"/>
                  <a:pt x="2123980" y="3268486"/>
                  <a:pt x="2098824" y="3277111"/>
                </a:cubicBezTo>
                <a:cubicBezTo>
                  <a:pt x="2034946" y="3299012"/>
                  <a:pt x="1953177" y="3322765"/>
                  <a:pt x="1884032" y="3338480"/>
                </a:cubicBezTo>
                <a:cubicBezTo>
                  <a:pt x="1863689" y="3343103"/>
                  <a:pt x="1843077" y="3346456"/>
                  <a:pt x="1822663" y="3350754"/>
                </a:cubicBezTo>
                <a:cubicBezTo>
                  <a:pt x="1804208" y="3354639"/>
                  <a:pt x="1785728" y="3358454"/>
                  <a:pt x="1767431" y="3363028"/>
                </a:cubicBezTo>
                <a:cubicBezTo>
                  <a:pt x="1752983" y="3366640"/>
                  <a:pt x="1739034" y="3372182"/>
                  <a:pt x="1724472" y="3375302"/>
                </a:cubicBezTo>
                <a:cubicBezTo>
                  <a:pt x="1710328" y="3378333"/>
                  <a:pt x="1695833" y="3379393"/>
                  <a:pt x="1681514" y="3381438"/>
                </a:cubicBezTo>
                <a:cubicBezTo>
                  <a:pt x="1669240" y="3385529"/>
                  <a:pt x="1657244" y="3390574"/>
                  <a:pt x="1644692" y="3393712"/>
                </a:cubicBezTo>
                <a:cubicBezTo>
                  <a:pt x="1632621" y="3396730"/>
                  <a:pt x="1620113" y="3397623"/>
                  <a:pt x="1607871" y="3399849"/>
                </a:cubicBezTo>
                <a:cubicBezTo>
                  <a:pt x="1597608" y="3401715"/>
                  <a:pt x="1587489" y="3404359"/>
                  <a:pt x="1577186" y="3405986"/>
                </a:cubicBezTo>
                <a:cubicBezTo>
                  <a:pt x="1506441" y="3417156"/>
                  <a:pt x="1498565" y="3417449"/>
                  <a:pt x="1436037" y="3424397"/>
                </a:cubicBezTo>
                <a:cubicBezTo>
                  <a:pt x="1419672" y="3428488"/>
                  <a:pt x="1403581" y="3433898"/>
                  <a:pt x="1386942" y="3436671"/>
                </a:cubicBezTo>
                <a:cubicBezTo>
                  <a:pt x="1366663" y="3440051"/>
                  <a:pt x="1346018" y="3440656"/>
                  <a:pt x="1325573" y="3442808"/>
                </a:cubicBezTo>
                <a:lnTo>
                  <a:pt x="1270341" y="3448944"/>
                </a:lnTo>
                <a:lnTo>
                  <a:pt x="1221245" y="3455081"/>
                </a:lnTo>
                <a:cubicBezTo>
                  <a:pt x="1085977" y="3470995"/>
                  <a:pt x="1241058" y="3451837"/>
                  <a:pt x="1116918" y="3467355"/>
                </a:cubicBezTo>
                <a:cubicBezTo>
                  <a:pt x="1102598" y="3471446"/>
                  <a:pt x="1088562" y="3476708"/>
                  <a:pt x="1073959" y="3479629"/>
                </a:cubicBezTo>
                <a:cubicBezTo>
                  <a:pt x="1057787" y="3482863"/>
                  <a:pt x="1041191" y="3483434"/>
                  <a:pt x="1024864" y="3485766"/>
                </a:cubicBezTo>
                <a:cubicBezTo>
                  <a:pt x="997385" y="3489692"/>
                  <a:pt x="983788" y="3492754"/>
                  <a:pt x="957358" y="3498040"/>
                </a:cubicBezTo>
                <a:cubicBezTo>
                  <a:pt x="947130" y="3502131"/>
                  <a:pt x="937225" y="3507149"/>
                  <a:pt x="926674" y="3510314"/>
                </a:cubicBezTo>
                <a:cubicBezTo>
                  <a:pt x="906590" y="3516339"/>
                  <a:pt x="864008" y="3520448"/>
                  <a:pt x="846894" y="3522587"/>
                </a:cubicBezTo>
                <a:cubicBezTo>
                  <a:pt x="840757" y="3524633"/>
                  <a:pt x="834798" y="3527321"/>
                  <a:pt x="828483" y="3528724"/>
                </a:cubicBezTo>
                <a:cubicBezTo>
                  <a:pt x="816336" y="3531423"/>
                  <a:pt x="803904" y="3532635"/>
                  <a:pt x="791661" y="3534861"/>
                </a:cubicBezTo>
                <a:cubicBezTo>
                  <a:pt x="781399" y="3536727"/>
                  <a:pt x="771205" y="3538952"/>
                  <a:pt x="760977" y="3540998"/>
                </a:cubicBezTo>
                <a:cubicBezTo>
                  <a:pt x="627605" y="3535663"/>
                  <a:pt x="646570" y="3540739"/>
                  <a:pt x="558459" y="3528724"/>
                </a:cubicBezTo>
                <a:cubicBezTo>
                  <a:pt x="529795" y="3524815"/>
                  <a:pt x="500608" y="3523467"/>
                  <a:pt x="472542" y="3516451"/>
                </a:cubicBezTo>
                <a:cubicBezTo>
                  <a:pt x="395798" y="3497265"/>
                  <a:pt x="491213" y="3521786"/>
                  <a:pt x="429584" y="3504177"/>
                </a:cubicBezTo>
                <a:cubicBezTo>
                  <a:pt x="421474" y="3501860"/>
                  <a:pt x="412933" y="3501002"/>
                  <a:pt x="405036" y="3498040"/>
                </a:cubicBezTo>
                <a:cubicBezTo>
                  <a:pt x="396470" y="3494828"/>
                  <a:pt x="388897" y="3489370"/>
                  <a:pt x="380488" y="3485766"/>
                </a:cubicBezTo>
                <a:cubicBezTo>
                  <a:pt x="374542" y="3483218"/>
                  <a:pt x="367864" y="3482522"/>
                  <a:pt x="362078" y="3479629"/>
                </a:cubicBezTo>
                <a:cubicBezTo>
                  <a:pt x="355481" y="3476330"/>
                  <a:pt x="350142" y="3470887"/>
                  <a:pt x="343667" y="3467355"/>
                </a:cubicBezTo>
                <a:cubicBezTo>
                  <a:pt x="303145" y="3445253"/>
                  <a:pt x="300465" y="3445166"/>
                  <a:pt x="263887" y="3430534"/>
                </a:cubicBezTo>
                <a:cubicBezTo>
                  <a:pt x="257750" y="3424397"/>
                  <a:pt x="252538" y="3417168"/>
                  <a:pt x="245476" y="3412123"/>
                </a:cubicBezTo>
                <a:cubicBezTo>
                  <a:pt x="238032" y="3406806"/>
                  <a:pt x="228872" y="3404388"/>
                  <a:pt x="220929" y="3399849"/>
                </a:cubicBezTo>
                <a:cubicBezTo>
                  <a:pt x="207286" y="3392053"/>
                  <a:pt x="193626" y="3381857"/>
                  <a:pt x="184107" y="3369165"/>
                </a:cubicBezTo>
                <a:cubicBezTo>
                  <a:pt x="157436" y="3333604"/>
                  <a:pt x="172143" y="3349432"/>
                  <a:pt x="159559" y="3320069"/>
                </a:cubicBezTo>
                <a:cubicBezTo>
                  <a:pt x="155956" y="3311661"/>
                  <a:pt x="150498" y="3304088"/>
                  <a:pt x="147286" y="3295522"/>
                </a:cubicBezTo>
                <a:cubicBezTo>
                  <a:pt x="144325" y="3287624"/>
                  <a:pt x="143573" y="3279053"/>
                  <a:pt x="141149" y="3270974"/>
                </a:cubicBezTo>
                <a:cubicBezTo>
                  <a:pt x="137431" y="3258582"/>
                  <a:pt x="132279" y="3246635"/>
                  <a:pt x="128875" y="3234153"/>
                </a:cubicBezTo>
                <a:cubicBezTo>
                  <a:pt x="115115" y="3183702"/>
                  <a:pt x="130635" y="3222781"/>
                  <a:pt x="116601" y="3166646"/>
                </a:cubicBezTo>
                <a:cubicBezTo>
                  <a:pt x="113463" y="3154095"/>
                  <a:pt x="108418" y="3142099"/>
                  <a:pt x="104327" y="3129825"/>
                </a:cubicBezTo>
                <a:cubicBezTo>
                  <a:pt x="93145" y="3051550"/>
                  <a:pt x="101175" y="3114978"/>
                  <a:pt x="92053" y="3000950"/>
                </a:cubicBezTo>
                <a:cubicBezTo>
                  <a:pt x="90251" y="2978427"/>
                  <a:pt x="87419" y="2955989"/>
                  <a:pt x="85916" y="2933444"/>
                </a:cubicBezTo>
                <a:cubicBezTo>
                  <a:pt x="83327" y="2894609"/>
                  <a:pt x="82765" y="2855648"/>
                  <a:pt x="79780" y="2816842"/>
                </a:cubicBezTo>
                <a:cubicBezTo>
                  <a:pt x="79204" y="2809357"/>
                  <a:pt x="69723" y="2747041"/>
                  <a:pt x="67506" y="2737063"/>
                </a:cubicBezTo>
                <a:cubicBezTo>
                  <a:pt x="66103" y="2730748"/>
                  <a:pt x="63146" y="2724872"/>
                  <a:pt x="61369" y="2718652"/>
                </a:cubicBezTo>
                <a:cubicBezTo>
                  <a:pt x="59052" y="2710542"/>
                  <a:pt x="57899" y="2702106"/>
                  <a:pt x="55232" y="2694104"/>
                </a:cubicBezTo>
                <a:cubicBezTo>
                  <a:pt x="51748" y="2683653"/>
                  <a:pt x="47049" y="2673648"/>
                  <a:pt x="42958" y="2663420"/>
                </a:cubicBezTo>
                <a:cubicBezTo>
                  <a:pt x="31237" y="2604814"/>
                  <a:pt x="41830" y="2661662"/>
                  <a:pt x="30684" y="2583640"/>
                </a:cubicBezTo>
                <a:cubicBezTo>
                  <a:pt x="28924" y="2571322"/>
                  <a:pt x="26439" y="2559117"/>
                  <a:pt x="24547" y="2546818"/>
                </a:cubicBezTo>
                <a:cubicBezTo>
                  <a:pt x="22348" y="2532521"/>
                  <a:pt x="21247" y="2518044"/>
                  <a:pt x="18410" y="2503860"/>
                </a:cubicBezTo>
                <a:cubicBezTo>
                  <a:pt x="15102" y="2487319"/>
                  <a:pt x="8910" y="2471404"/>
                  <a:pt x="6137" y="2454765"/>
                </a:cubicBezTo>
                <a:lnTo>
                  <a:pt x="0" y="2417943"/>
                </a:lnTo>
                <a:cubicBezTo>
                  <a:pt x="2046" y="2313616"/>
                  <a:pt x="3157" y="2209266"/>
                  <a:pt x="6137" y="2104961"/>
                </a:cubicBezTo>
                <a:cubicBezTo>
                  <a:pt x="10209" y="1962427"/>
                  <a:pt x="10063" y="2029940"/>
                  <a:pt x="18410" y="1926990"/>
                </a:cubicBezTo>
                <a:cubicBezTo>
                  <a:pt x="49526" y="1543204"/>
                  <a:pt x="18742" y="1889746"/>
                  <a:pt x="36821" y="1699924"/>
                </a:cubicBezTo>
                <a:cubicBezTo>
                  <a:pt x="38963" y="1677431"/>
                  <a:pt x="39434" y="1654736"/>
                  <a:pt x="42958" y="1632418"/>
                </a:cubicBezTo>
                <a:cubicBezTo>
                  <a:pt x="46231" y="1611687"/>
                  <a:pt x="68338" y="1537337"/>
                  <a:pt x="73643" y="1521954"/>
                </a:cubicBezTo>
                <a:cubicBezTo>
                  <a:pt x="87146" y="1482796"/>
                  <a:pt x="106555" y="1445537"/>
                  <a:pt x="116601" y="1405353"/>
                </a:cubicBezTo>
                <a:cubicBezTo>
                  <a:pt x="133114" y="1339301"/>
                  <a:pt x="122952" y="1372052"/>
                  <a:pt x="147286" y="1307162"/>
                </a:cubicBezTo>
                <a:cubicBezTo>
                  <a:pt x="149289" y="1295145"/>
                  <a:pt x="155886" y="1253125"/>
                  <a:pt x="159559" y="1239656"/>
                </a:cubicBezTo>
                <a:cubicBezTo>
                  <a:pt x="162963" y="1227174"/>
                  <a:pt x="168429" y="1215316"/>
                  <a:pt x="171833" y="1202834"/>
                </a:cubicBezTo>
                <a:cubicBezTo>
                  <a:pt x="174578" y="1192771"/>
                  <a:pt x="176255" y="1182439"/>
                  <a:pt x="177970" y="1172150"/>
                </a:cubicBezTo>
                <a:cubicBezTo>
                  <a:pt x="183166" y="1140972"/>
                  <a:pt x="183012" y="1127434"/>
                  <a:pt x="190244" y="1098507"/>
                </a:cubicBezTo>
                <a:cubicBezTo>
                  <a:pt x="193856" y="1084059"/>
                  <a:pt x="199107" y="1070045"/>
                  <a:pt x="202518" y="1055549"/>
                </a:cubicBezTo>
                <a:cubicBezTo>
                  <a:pt x="207296" y="1035242"/>
                  <a:pt x="210701" y="1014636"/>
                  <a:pt x="214792" y="994179"/>
                </a:cubicBezTo>
                <a:cubicBezTo>
                  <a:pt x="216838" y="983951"/>
                  <a:pt x="217631" y="973390"/>
                  <a:pt x="220929" y="963495"/>
                </a:cubicBezTo>
                <a:cubicBezTo>
                  <a:pt x="225020" y="951221"/>
                  <a:pt x="229648" y="939113"/>
                  <a:pt x="233202" y="926673"/>
                </a:cubicBezTo>
                <a:cubicBezTo>
                  <a:pt x="251348" y="863160"/>
                  <a:pt x="240101" y="896777"/>
                  <a:pt x="251613" y="846893"/>
                </a:cubicBezTo>
                <a:cubicBezTo>
                  <a:pt x="255406" y="830456"/>
                  <a:pt x="258553" y="813801"/>
                  <a:pt x="263887" y="797798"/>
                </a:cubicBezTo>
                <a:cubicBezTo>
                  <a:pt x="265933" y="791661"/>
                  <a:pt x="268322" y="785628"/>
                  <a:pt x="270024" y="779387"/>
                </a:cubicBezTo>
                <a:cubicBezTo>
                  <a:pt x="274463" y="763113"/>
                  <a:pt x="278207" y="746657"/>
                  <a:pt x="282298" y="730292"/>
                </a:cubicBezTo>
                <a:cubicBezTo>
                  <a:pt x="284344" y="722109"/>
                  <a:pt x="284663" y="713288"/>
                  <a:pt x="288435" y="705744"/>
                </a:cubicBezTo>
                <a:cubicBezTo>
                  <a:pt x="292526" y="697562"/>
                  <a:pt x="297582" y="689794"/>
                  <a:pt x="300708" y="681197"/>
                </a:cubicBezTo>
                <a:cubicBezTo>
                  <a:pt x="305797" y="667201"/>
                  <a:pt x="307115" y="651927"/>
                  <a:pt x="312982" y="638238"/>
                </a:cubicBezTo>
                <a:cubicBezTo>
                  <a:pt x="319479" y="623079"/>
                  <a:pt x="329769" y="609832"/>
                  <a:pt x="337530" y="595280"/>
                </a:cubicBezTo>
                <a:cubicBezTo>
                  <a:pt x="346140" y="579136"/>
                  <a:pt x="353468" y="562329"/>
                  <a:pt x="362078" y="546185"/>
                </a:cubicBezTo>
                <a:cubicBezTo>
                  <a:pt x="369839" y="531633"/>
                  <a:pt x="378806" y="517747"/>
                  <a:pt x="386625" y="503226"/>
                </a:cubicBezTo>
                <a:cubicBezTo>
                  <a:pt x="393131" y="491144"/>
                  <a:pt x="397880" y="478114"/>
                  <a:pt x="405036" y="466405"/>
                </a:cubicBezTo>
                <a:cubicBezTo>
                  <a:pt x="420420" y="441231"/>
                  <a:pt x="435701" y="415799"/>
                  <a:pt x="454131" y="392762"/>
                </a:cubicBezTo>
                <a:cubicBezTo>
                  <a:pt x="470496" y="372306"/>
                  <a:pt x="489749" y="353857"/>
                  <a:pt x="503227" y="331393"/>
                </a:cubicBezTo>
                <a:cubicBezTo>
                  <a:pt x="509364" y="321165"/>
                  <a:pt x="514704" y="310414"/>
                  <a:pt x="521637" y="300708"/>
                </a:cubicBezTo>
                <a:cubicBezTo>
                  <a:pt x="561199" y="245321"/>
                  <a:pt x="561848" y="248224"/>
                  <a:pt x="607554" y="202518"/>
                </a:cubicBezTo>
                <a:lnTo>
                  <a:pt x="625965" y="184107"/>
                </a:lnTo>
                <a:cubicBezTo>
                  <a:pt x="632102" y="177970"/>
                  <a:pt x="637433" y="170903"/>
                  <a:pt x="644376" y="165696"/>
                </a:cubicBezTo>
                <a:lnTo>
                  <a:pt x="693471" y="128875"/>
                </a:lnTo>
                <a:lnTo>
                  <a:pt x="742566" y="92053"/>
                </a:lnTo>
                <a:cubicBezTo>
                  <a:pt x="750749" y="85916"/>
                  <a:pt x="757965" y="78216"/>
                  <a:pt x="767114" y="73642"/>
                </a:cubicBezTo>
                <a:cubicBezTo>
                  <a:pt x="775296" y="69551"/>
                  <a:pt x="783664" y="65812"/>
                  <a:pt x="791661" y="61369"/>
                </a:cubicBezTo>
                <a:cubicBezTo>
                  <a:pt x="865943" y="20102"/>
                  <a:pt x="779731" y="63262"/>
                  <a:pt x="853031" y="30684"/>
                </a:cubicBezTo>
                <a:cubicBezTo>
                  <a:pt x="861391" y="26969"/>
                  <a:pt x="868816" y="21039"/>
                  <a:pt x="877578" y="18410"/>
                </a:cubicBezTo>
                <a:cubicBezTo>
                  <a:pt x="889497" y="14834"/>
                  <a:pt x="902170" y="14566"/>
                  <a:pt x="914400" y="12273"/>
                </a:cubicBezTo>
                <a:cubicBezTo>
                  <a:pt x="934904" y="8429"/>
                  <a:pt x="975769" y="0"/>
                  <a:pt x="975769" y="0"/>
                </a:cubicBezTo>
                <a:cubicBezTo>
                  <a:pt x="990429" y="1275"/>
                  <a:pt x="1105133" y="-2479"/>
                  <a:pt x="1147602" y="24547"/>
                </a:cubicBezTo>
                <a:cubicBezTo>
                  <a:pt x="1161081" y="33125"/>
                  <a:pt x="1171642" y="45646"/>
                  <a:pt x="1184424" y="55232"/>
                </a:cubicBezTo>
                <a:cubicBezTo>
                  <a:pt x="1196225" y="64083"/>
                  <a:pt x="1209527" y="70818"/>
                  <a:pt x="1221245" y="79779"/>
                </a:cubicBezTo>
                <a:cubicBezTo>
                  <a:pt x="1255959" y="106325"/>
                  <a:pt x="1308554" y="148955"/>
                  <a:pt x="1337847" y="184107"/>
                </a:cubicBezTo>
                <a:lnTo>
                  <a:pt x="1399216" y="257750"/>
                </a:lnTo>
                <a:cubicBezTo>
                  <a:pt x="1407543" y="267861"/>
                  <a:pt x="1417905" y="276719"/>
                  <a:pt x="1423763" y="288434"/>
                </a:cubicBezTo>
                <a:cubicBezTo>
                  <a:pt x="1460847" y="362602"/>
                  <a:pt x="1413619" y="270684"/>
                  <a:pt x="1448311" y="331393"/>
                </a:cubicBezTo>
                <a:cubicBezTo>
                  <a:pt x="1464621" y="359934"/>
                  <a:pt x="1454916" y="350427"/>
                  <a:pt x="1472859" y="374351"/>
                </a:cubicBezTo>
                <a:cubicBezTo>
                  <a:pt x="1480718" y="384830"/>
                  <a:pt x="1489224" y="394808"/>
                  <a:pt x="1497406" y="405036"/>
                </a:cubicBezTo>
                <a:cubicBezTo>
                  <a:pt x="1512832" y="451313"/>
                  <a:pt x="1492022" y="394268"/>
                  <a:pt x="1515817" y="441857"/>
                </a:cubicBezTo>
                <a:cubicBezTo>
                  <a:pt x="1518710" y="447643"/>
                  <a:pt x="1519061" y="454482"/>
                  <a:pt x="1521954" y="460268"/>
                </a:cubicBezTo>
                <a:cubicBezTo>
                  <a:pt x="1525253" y="466865"/>
                  <a:pt x="1530731" y="472185"/>
                  <a:pt x="1534228" y="478679"/>
                </a:cubicBezTo>
                <a:cubicBezTo>
                  <a:pt x="1545071" y="498816"/>
                  <a:pt x="1556418" y="518813"/>
                  <a:pt x="1564912" y="540048"/>
                </a:cubicBezTo>
                <a:cubicBezTo>
                  <a:pt x="1569003" y="550276"/>
                  <a:pt x="1573318" y="560417"/>
                  <a:pt x="1577186" y="570732"/>
                </a:cubicBezTo>
                <a:cubicBezTo>
                  <a:pt x="1585016" y="591612"/>
                  <a:pt x="1582127" y="592139"/>
                  <a:pt x="1595597" y="613691"/>
                </a:cubicBezTo>
                <a:cubicBezTo>
                  <a:pt x="1601018" y="622364"/>
                  <a:pt x="1608854" y="629403"/>
                  <a:pt x="1614008" y="638238"/>
                </a:cubicBezTo>
                <a:cubicBezTo>
                  <a:pt x="1669429" y="733246"/>
                  <a:pt x="1616137" y="648636"/>
                  <a:pt x="1650829" y="718018"/>
                </a:cubicBezTo>
                <a:cubicBezTo>
                  <a:pt x="1656164" y="728687"/>
                  <a:pt x="1663528" y="738231"/>
                  <a:pt x="1669240" y="748703"/>
                </a:cubicBezTo>
                <a:cubicBezTo>
                  <a:pt x="1675811" y="760750"/>
                  <a:pt x="1680923" y="773564"/>
                  <a:pt x="1687651" y="785524"/>
                </a:cubicBezTo>
                <a:cubicBezTo>
                  <a:pt x="1699347" y="806316"/>
                  <a:pt x="1711828" y="826663"/>
                  <a:pt x="1724472" y="846893"/>
                </a:cubicBezTo>
                <a:cubicBezTo>
                  <a:pt x="1732290" y="859402"/>
                  <a:pt x="1741430" y="871066"/>
                  <a:pt x="1749020" y="883715"/>
                </a:cubicBezTo>
                <a:cubicBezTo>
                  <a:pt x="1777382" y="930985"/>
                  <a:pt x="1805132" y="978501"/>
                  <a:pt x="1834937" y="1024864"/>
                </a:cubicBezTo>
                <a:cubicBezTo>
                  <a:pt x="1834938" y="1024866"/>
                  <a:pt x="1884031" y="1098506"/>
                  <a:pt x="1884032" y="1098507"/>
                </a:cubicBezTo>
                <a:lnTo>
                  <a:pt x="1939264" y="1153739"/>
                </a:lnTo>
                <a:cubicBezTo>
                  <a:pt x="1984947" y="1199422"/>
                  <a:pt x="1927115" y="1143325"/>
                  <a:pt x="1982223" y="1190561"/>
                </a:cubicBezTo>
                <a:cubicBezTo>
                  <a:pt x="1988812" y="1196209"/>
                  <a:pt x="1993966" y="1203415"/>
                  <a:pt x="2000633" y="1208971"/>
                </a:cubicBezTo>
                <a:cubicBezTo>
                  <a:pt x="2006299" y="1213693"/>
                  <a:pt x="2013042" y="1216958"/>
                  <a:pt x="2019044" y="1221245"/>
                </a:cubicBezTo>
                <a:cubicBezTo>
                  <a:pt x="2027367" y="1227190"/>
                  <a:pt x="2035269" y="1233711"/>
                  <a:pt x="2043592" y="1239656"/>
                </a:cubicBezTo>
                <a:cubicBezTo>
                  <a:pt x="2063010" y="1253526"/>
                  <a:pt x="2066506" y="1253159"/>
                  <a:pt x="2086550" y="1270340"/>
                </a:cubicBezTo>
                <a:cubicBezTo>
                  <a:pt x="2093140" y="1275988"/>
                  <a:pt x="2098110" y="1283423"/>
                  <a:pt x="2104961" y="1288751"/>
                </a:cubicBezTo>
                <a:cubicBezTo>
                  <a:pt x="2134703" y="1311884"/>
                  <a:pt x="2140790" y="1309363"/>
                  <a:pt x="2166330" y="1331710"/>
                </a:cubicBezTo>
                <a:cubicBezTo>
                  <a:pt x="2175039" y="1339330"/>
                  <a:pt x="2182169" y="1348637"/>
                  <a:pt x="2190878" y="1356257"/>
                </a:cubicBezTo>
                <a:cubicBezTo>
                  <a:pt x="2226774" y="1387666"/>
                  <a:pt x="2206122" y="1359625"/>
                  <a:pt x="2233836" y="1399216"/>
                </a:cubicBezTo>
                <a:cubicBezTo>
                  <a:pt x="2242295" y="1411301"/>
                  <a:pt x="2258384" y="1436037"/>
                  <a:pt x="2258384" y="1436037"/>
                </a:cubicBezTo>
                <a:cubicBezTo>
                  <a:pt x="2276875" y="1528507"/>
                  <a:pt x="2253337" y="1413331"/>
                  <a:pt x="2270657" y="1491269"/>
                </a:cubicBezTo>
                <a:cubicBezTo>
                  <a:pt x="2272920" y="1501451"/>
                  <a:pt x="2274531" y="1511771"/>
                  <a:pt x="2276794" y="1521954"/>
                </a:cubicBezTo>
                <a:cubicBezTo>
                  <a:pt x="2278624" y="1530188"/>
                  <a:pt x="2277531" y="1540023"/>
                  <a:pt x="2282931" y="1546502"/>
                </a:cubicBezTo>
                <a:cubicBezTo>
                  <a:pt x="2287816" y="1552364"/>
                  <a:pt x="2334526" y="1569029"/>
                  <a:pt x="2338163" y="1571049"/>
                </a:cubicBezTo>
                <a:cubicBezTo>
                  <a:pt x="2347104" y="1576016"/>
                  <a:pt x="2354388" y="1583515"/>
                  <a:pt x="2362711" y="1589460"/>
                </a:cubicBezTo>
                <a:cubicBezTo>
                  <a:pt x="2368713" y="1593747"/>
                  <a:pt x="2375456" y="1597012"/>
                  <a:pt x="2381122" y="1601734"/>
                </a:cubicBezTo>
                <a:cubicBezTo>
                  <a:pt x="2387789" y="1607290"/>
                  <a:pt x="2392682" y="1614816"/>
                  <a:pt x="2399533" y="1620144"/>
                </a:cubicBezTo>
                <a:cubicBezTo>
                  <a:pt x="2411177" y="1629200"/>
                  <a:pt x="2424080" y="1636509"/>
                  <a:pt x="2436354" y="1644692"/>
                </a:cubicBezTo>
                <a:cubicBezTo>
                  <a:pt x="2442491" y="1648783"/>
                  <a:pt x="2447768" y="1654634"/>
                  <a:pt x="2454765" y="1656966"/>
                </a:cubicBezTo>
                <a:lnTo>
                  <a:pt x="2473176" y="1663103"/>
                </a:lnTo>
                <a:cubicBezTo>
                  <a:pt x="2479313" y="1667194"/>
                  <a:pt x="2484846" y="1672381"/>
                  <a:pt x="2491586" y="1675377"/>
                </a:cubicBezTo>
                <a:cubicBezTo>
                  <a:pt x="2503409" y="1680632"/>
                  <a:pt x="2516134" y="1683560"/>
                  <a:pt x="2528408" y="1687651"/>
                </a:cubicBezTo>
                <a:lnTo>
                  <a:pt x="2565229" y="1699924"/>
                </a:lnTo>
                <a:cubicBezTo>
                  <a:pt x="2581594" y="1708107"/>
                  <a:pt x="2599101" y="1714322"/>
                  <a:pt x="2614325" y="1724472"/>
                </a:cubicBezTo>
                <a:lnTo>
                  <a:pt x="2669557" y="1761293"/>
                </a:lnTo>
                <a:lnTo>
                  <a:pt x="2687967" y="1773567"/>
                </a:lnTo>
                <a:cubicBezTo>
                  <a:pt x="2694104" y="1777658"/>
                  <a:pt x="2701163" y="1780626"/>
                  <a:pt x="2706378" y="1785841"/>
                </a:cubicBezTo>
                <a:cubicBezTo>
                  <a:pt x="2722643" y="1802106"/>
                  <a:pt x="2739707" y="1823985"/>
                  <a:pt x="2761610" y="1834936"/>
                </a:cubicBezTo>
                <a:cubicBezTo>
                  <a:pt x="2767396" y="1837829"/>
                  <a:pt x="2773745" y="1839504"/>
                  <a:pt x="2780021" y="1841073"/>
                </a:cubicBezTo>
                <a:cubicBezTo>
                  <a:pt x="2814197" y="1849617"/>
                  <a:pt x="2836276" y="1846187"/>
                  <a:pt x="2847527" y="1847210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99510F39-E66D-9E38-ECE9-ECF7B2DE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92" y="2103613"/>
            <a:ext cx="4896113" cy="3428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7DA13-A096-7AFC-1CBE-1FA2E163E2A2}"/>
              </a:ext>
            </a:extLst>
          </p:cNvPr>
          <p:cNvSpPr txBox="1"/>
          <p:nvPr/>
        </p:nvSpPr>
        <p:spPr>
          <a:xfrm>
            <a:off x="1026301" y="1518135"/>
            <a:ext cx="163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Full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9EB53-B9C0-4B4A-254A-220B5858A86D}"/>
              </a:ext>
            </a:extLst>
          </p:cNvPr>
          <p:cNvSpPr txBox="1"/>
          <p:nvPr/>
        </p:nvSpPr>
        <p:spPr>
          <a:xfrm>
            <a:off x="357809" y="99420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60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66F041-CCFF-671F-2867-A4FFC2CCBCC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Differential expression – Finding “Markers”</a:t>
            </a:r>
          </a:p>
        </p:txBody>
      </p:sp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F3B2EC2A-5F6E-EAAD-A428-E1E96AA0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2137174"/>
            <a:ext cx="3171380" cy="320269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4FEDD8C-2DD7-2D20-2E5A-858BD1E70BB8}"/>
              </a:ext>
            </a:extLst>
          </p:cNvPr>
          <p:cNvSpPr/>
          <p:nvPr/>
        </p:nvSpPr>
        <p:spPr>
          <a:xfrm>
            <a:off x="2420217" y="3060504"/>
            <a:ext cx="725498" cy="514712"/>
          </a:xfrm>
          <a:custGeom>
            <a:avLst/>
            <a:gdLst>
              <a:gd name="connsiteX0" fmla="*/ 834620 w 908263"/>
              <a:gd name="connsiteY0" fmla="*/ 147286 h 644376"/>
              <a:gd name="connsiteX1" fmla="*/ 834620 w 908263"/>
              <a:gd name="connsiteY1" fmla="*/ 147286 h 644376"/>
              <a:gd name="connsiteX2" fmla="*/ 779388 w 908263"/>
              <a:gd name="connsiteY2" fmla="*/ 116601 h 644376"/>
              <a:gd name="connsiteX3" fmla="*/ 754840 w 908263"/>
              <a:gd name="connsiteY3" fmla="*/ 110464 h 644376"/>
              <a:gd name="connsiteX4" fmla="*/ 736429 w 908263"/>
              <a:gd name="connsiteY4" fmla="*/ 98190 h 644376"/>
              <a:gd name="connsiteX5" fmla="*/ 687334 w 908263"/>
              <a:gd name="connsiteY5" fmla="*/ 73643 h 644376"/>
              <a:gd name="connsiteX6" fmla="*/ 668923 w 908263"/>
              <a:gd name="connsiteY6" fmla="*/ 61369 h 644376"/>
              <a:gd name="connsiteX7" fmla="*/ 632102 w 908263"/>
              <a:gd name="connsiteY7" fmla="*/ 49095 h 644376"/>
              <a:gd name="connsiteX8" fmla="*/ 613691 w 908263"/>
              <a:gd name="connsiteY8" fmla="*/ 36821 h 644376"/>
              <a:gd name="connsiteX9" fmla="*/ 589143 w 908263"/>
              <a:gd name="connsiteY9" fmla="*/ 30684 h 644376"/>
              <a:gd name="connsiteX10" fmla="*/ 570733 w 908263"/>
              <a:gd name="connsiteY10" fmla="*/ 24548 h 644376"/>
              <a:gd name="connsiteX11" fmla="*/ 484816 w 908263"/>
              <a:gd name="connsiteY11" fmla="*/ 6137 h 644376"/>
              <a:gd name="connsiteX12" fmla="*/ 429584 w 908263"/>
              <a:gd name="connsiteY12" fmla="*/ 0 h 644376"/>
              <a:gd name="connsiteX13" fmla="*/ 227066 w 908263"/>
              <a:gd name="connsiteY13" fmla="*/ 12274 h 644376"/>
              <a:gd name="connsiteX14" fmla="*/ 184107 w 908263"/>
              <a:gd name="connsiteY14" fmla="*/ 24548 h 644376"/>
              <a:gd name="connsiteX15" fmla="*/ 165696 w 908263"/>
              <a:gd name="connsiteY15" fmla="*/ 36821 h 644376"/>
              <a:gd name="connsiteX16" fmla="*/ 141149 w 908263"/>
              <a:gd name="connsiteY16" fmla="*/ 49095 h 644376"/>
              <a:gd name="connsiteX17" fmla="*/ 122738 w 908263"/>
              <a:gd name="connsiteY17" fmla="*/ 67506 h 644376"/>
              <a:gd name="connsiteX18" fmla="*/ 85917 w 908263"/>
              <a:gd name="connsiteY18" fmla="*/ 92054 h 644376"/>
              <a:gd name="connsiteX19" fmla="*/ 42958 w 908263"/>
              <a:gd name="connsiteY19" fmla="*/ 147286 h 644376"/>
              <a:gd name="connsiteX20" fmla="*/ 36821 w 908263"/>
              <a:gd name="connsiteY20" fmla="*/ 165696 h 644376"/>
              <a:gd name="connsiteX21" fmla="*/ 24547 w 908263"/>
              <a:gd name="connsiteY21" fmla="*/ 190244 h 644376"/>
              <a:gd name="connsiteX22" fmla="*/ 12274 w 908263"/>
              <a:gd name="connsiteY22" fmla="*/ 245476 h 644376"/>
              <a:gd name="connsiteX23" fmla="*/ 0 w 908263"/>
              <a:gd name="connsiteY23" fmla="*/ 288435 h 644376"/>
              <a:gd name="connsiteX24" fmla="*/ 18411 w 908263"/>
              <a:gd name="connsiteY24" fmla="*/ 355941 h 644376"/>
              <a:gd name="connsiteX25" fmla="*/ 36821 w 908263"/>
              <a:gd name="connsiteY25" fmla="*/ 374352 h 644376"/>
              <a:gd name="connsiteX26" fmla="*/ 98190 w 908263"/>
              <a:gd name="connsiteY26" fmla="*/ 411173 h 644376"/>
              <a:gd name="connsiteX27" fmla="*/ 122738 w 908263"/>
              <a:gd name="connsiteY27" fmla="*/ 417310 h 644376"/>
              <a:gd name="connsiteX28" fmla="*/ 141149 w 908263"/>
              <a:gd name="connsiteY28" fmla="*/ 423447 h 644376"/>
              <a:gd name="connsiteX29" fmla="*/ 165696 w 908263"/>
              <a:gd name="connsiteY29" fmla="*/ 429584 h 644376"/>
              <a:gd name="connsiteX30" fmla="*/ 208655 w 908263"/>
              <a:gd name="connsiteY30" fmla="*/ 447994 h 644376"/>
              <a:gd name="connsiteX31" fmla="*/ 227066 w 908263"/>
              <a:gd name="connsiteY31" fmla="*/ 454131 h 644376"/>
              <a:gd name="connsiteX32" fmla="*/ 245476 w 908263"/>
              <a:gd name="connsiteY32" fmla="*/ 466405 h 644376"/>
              <a:gd name="connsiteX33" fmla="*/ 263887 w 908263"/>
              <a:gd name="connsiteY33" fmla="*/ 472542 h 644376"/>
              <a:gd name="connsiteX34" fmla="*/ 300709 w 908263"/>
              <a:gd name="connsiteY34" fmla="*/ 497090 h 644376"/>
              <a:gd name="connsiteX35" fmla="*/ 343667 w 908263"/>
              <a:gd name="connsiteY35" fmla="*/ 552322 h 644376"/>
              <a:gd name="connsiteX36" fmla="*/ 355941 w 908263"/>
              <a:gd name="connsiteY36" fmla="*/ 570733 h 644376"/>
              <a:gd name="connsiteX37" fmla="*/ 392762 w 908263"/>
              <a:gd name="connsiteY37" fmla="*/ 595280 h 644376"/>
              <a:gd name="connsiteX38" fmla="*/ 411173 w 908263"/>
              <a:gd name="connsiteY38" fmla="*/ 613691 h 644376"/>
              <a:gd name="connsiteX39" fmla="*/ 466405 w 908263"/>
              <a:gd name="connsiteY39" fmla="*/ 638239 h 644376"/>
              <a:gd name="connsiteX40" fmla="*/ 484816 w 908263"/>
              <a:gd name="connsiteY40" fmla="*/ 644376 h 644376"/>
              <a:gd name="connsiteX41" fmla="*/ 552322 w 908263"/>
              <a:gd name="connsiteY41" fmla="*/ 638239 h 644376"/>
              <a:gd name="connsiteX42" fmla="*/ 803935 w 908263"/>
              <a:gd name="connsiteY42" fmla="*/ 625965 h 644376"/>
              <a:gd name="connsiteX43" fmla="*/ 840757 w 908263"/>
              <a:gd name="connsiteY43" fmla="*/ 595280 h 644376"/>
              <a:gd name="connsiteX44" fmla="*/ 865305 w 908263"/>
              <a:gd name="connsiteY44" fmla="*/ 558459 h 644376"/>
              <a:gd name="connsiteX45" fmla="*/ 871441 w 908263"/>
              <a:gd name="connsiteY45" fmla="*/ 533911 h 644376"/>
              <a:gd name="connsiteX46" fmla="*/ 883715 w 908263"/>
              <a:gd name="connsiteY46" fmla="*/ 515501 h 644376"/>
              <a:gd name="connsiteX47" fmla="*/ 895989 w 908263"/>
              <a:gd name="connsiteY47" fmla="*/ 490953 h 644376"/>
              <a:gd name="connsiteX48" fmla="*/ 908263 w 908263"/>
              <a:gd name="connsiteY48" fmla="*/ 454131 h 644376"/>
              <a:gd name="connsiteX49" fmla="*/ 902126 w 908263"/>
              <a:gd name="connsiteY49" fmla="*/ 294572 h 644376"/>
              <a:gd name="connsiteX50" fmla="*/ 895989 w 908263"/>
              <a:gd name="connsiteY50" fmla="*/ 270024 h 644376"/>
              <a:gd name="connsiteX51" fmla="*/ 877578 w 908263"/>
              <a:gd name="connsiteY51" fmla="*/ 251613 h 644376"/>
              <a:gd name="connsiteX52" fmla="*/ 871441 w 908263"/>
              <a:gd name="connsiteY52" fmla="*/ 233203 h 644376"/>
              <a:gd name="connsiteX53" fmla="*/ 846894 w 908263"/>
              <a:gd name="connsiteY53" fmla="*/ 196381 h 644376"/>
              <a:gd name="connsiteX54" fmla="*/ 840757 w 908263"/>
              <a:gd name="connsiteY54" fmla="*/ 177970 h 644376"/>
              <a:gd name="connsiteX55" fmla="*/ 834620 w 908263"/>
              <a:gd name="connsiteY55" fmla="*/ 147286 h 64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08263" h="644376">
                <a:moveTo>
                  <a:pt x="834620" y="147286"/>
                </a:moveTo>
                <a:lnTo>
                  <a:pt x="834620" y="147286"/>
                </a:lnTo>
                <a:cubicBezTo>
                  <a:pt x="816209" y="137058"/>
                  <a:pt x="798511" y="125427"/>
                  <a:pt x="779388" y="116601"/>
                </a:cubicBezTo>
                <a:cubicBezTo>
                  <a:pt x="771730" y="113066"/>
                  <a:pt x="762593" y="113787"/>
                  <a:pt x="754840" y="110464"/>
                </a:cubicBezTo>
                <a:cubicBezTo>
                  <a:pt x="748061" y="107559"/>
                  <a:pt x="742904" y="101722"/>
                  <a:pt x="736429" y="98190"/>
                </a:cubicBezTo>
                <a:cubicBezTo>
                  <a:pt x="720366" y="89429"/>
                  <a:pt x="702558" y="83792"/>
                  <a:pt x="687334" y="73643"/>
                </a:cubicBezTo>
                <a:cubicBezTo>
                  <a:pt x="681197" y="69552"/>
                  <a:pt x="675663" y="64365"/>
                  <a:pt x="668923" y="61369"/>
                </a:cubicBezTo>
                <a:cubicBezTo>
                  <a:pt x="657100" y="56114"/>
                  <a:pt x="642867" y="56271"/>
                  <a:pt x="632102" y="49095"/>
                </a:cubicBezTo>
                <a:cubicBezTo>
                  <a:pt x="625965" y="45004"/>
                  <a:pt x="620470" y="39726"/>
                  <a:pt x="613691" y="36821"/>
                </a:cubicBezTo>
                <a:cubicBezTo>
                  <a:pt x="605938" y="33498"/>
                  <a:pt x="597253" y="33001"/>
                  <a:pt x="589143" y="30684"/>
                </a:cubicBezTo>
                <a:cubicBezTo>
                  <a:pt x="582923" y="28907"/>
                  <a:pt x="576953" y="26325"/>
                  <a:pt x="570733" y="24548"/>
                </a:cubicBezTo>
                <a:cubicBezTo>
                  <a:pt x="549440" y="18465"/>
                  <a:pt x="496349" y="7418"/>
                  <a:pt x="484816" y="6137"/>
                </a:cubicBezTo>
                <a:lnTo>
                  <a:pt x="429584" y="0"/>
                </a:lnTo>
                <a:cubicBezTo>
                  <a:pt x="351222" y="3014"/>
                  <a:pt x="296721" y="-391"/>
                  <a:pt x="227066" y="12274"/>
                </a:cubicBezTo>
                <a:cubicBezTo>
                  <a:pt x="220885" y="13398"/>
                  <a:pt x="191619" y="20792"/>
                  <a:pt x="184107" y="24548"/>
                </a:cubicBezTo>
                <a:cubicBezTo>
                  <a:pt x="177510" y="27846"/>
                  <a:pt x="172100" y="33162"/>
                  <a:pt x="165696" y="36821"/>
                </a:cubicBezTo>
                <a:cubicBezTo>
                  <a:pt x="157753" y="41360"/>
                  <a:pt x="148593" y="43778"/>
                  <a:pt x="141149" y="49095"/>
                </a:cubicBezTo>
                <a:cubicBezTo>
                  <a:pt x="134087" y="54140"/>
                  <a:pt x="129589" y="62178"/>
                  <a:pt x="122738" y="67506"/>
                </a:cubicBezTo>
                <a:cubicBezTo>
                  <a:pt x="111094" y="76562"/>
                  <a:pt x="85917" y="92054"/>
                  <a:pt x="85917" y="92054"/>
                </a:cubicBezTo>
                <a:cubicBezTo>
                  <a:pt x="56555" y="136096"/>
                  <a:pt x="71800" y="118444"/>
                  <a:pt x="42958" y="147286"/>
                </a:cubicBezTo>
                <a:cubicBezTo>
                  <a:pt x="40912" y="153423"/>
                  <a:pt x="39369" y="159750"/>
                  <a:pt x="36821" y="165696"/>
                </a:cubicBezTo>
                <a:cubicBezTo>
                  <a:pt x="33217" y="174105"/>
                  <a:pt x="27759" y="181678"/>
                  <a:pt x="24547" y="190244"/>
                </a:cubicBezTo>
                <a:cubicBezTo>
                  <a:pt x="20469" y="201120"/>
                  <a:pt x="14392" y="235943"/>
                  <a:pt x="12274" y="245476"/>
                </a:cubicBezTo>
                <a:cubicBezTo>
                  <a:pt x="7136" y="268595"/>
                  <a:pt x="6834" y="267932"/>
                  <a:pt x="0" y="288435"/>
                </a:cubicBezTo>
                <a:cubicBezTo>
                  <a:pt x="2397" y="300420"/>
                  <a:pt x="10625" y="348155"/>
                  <a:pt x="18411" y="355941"/>
                </a:cubicBezTo>
                <a:cubicBezTo>
                  <a:pt x="24548" y="362078"/>
                  <a:pt x="29970" y="369024"/>
                  <a:pt x="36821" y="374352"/>
                </a:cubicBezTo>
                <a:cubicBezTo>
                  <a:pt x="50105" y="384684"/>
                  <a:pt x="79767" y="404264"/>
                  <a:pt x="98190" y="411173"/>
                </a:cubicBezTo>
                <a:cubicBezTo>
                  <a:pt x="106087" y="414135"/>
                  <a:pt x="114628" y="414993"/>
                  <a:pt x="122738" y="417310"/>
                </a:cubicBezTo>
                <a:cubicBezTo>
                  <a:pt x="128958" y="419087"/>
                  <a:pt x="134929" y="421670"/>
                  <a:pt x="141149" y="423447"/>
                </a:cubicBezTo>
                <a:cubicBezTo>
                  <a:pt x="149259" y="425764"/>
                  <a:pt x="157586" y="427267"/>
                  <a:pt x="165696" y="429584"/>
                </a:cubicBezTo>
                <a:cubicBezTo>
                  <a:pt x="194480" y="437808"/>
                  <a:pt x="175925" y="433968"/>
                  <a:pt x="208655" y="447994"/>
                </a:cubicBezTo>
                <a:cubicBezTo>
                  <a:pt x="214601" y="450542"/>
                  <a:pt x="220929" y="452085"/>
                  <a:pt x="227066" y="454131"/>
                </a:cubicBezTo>
                <a:cubicBezTo>
                  <a:pt x="233203" y="458222"/>
                  <a:pt x="238879" y="463107"/>
                  <a:pt x="245476" y="466405"/>
                </a:cubicBezTo>
                <a:cubicBezTo>
                  <a:pt x="251262" y="469298"/>
                  <a:pt x="258232" y="469400"/>
                  <a:pt x="263887" y="472542"/>
                </a:cubicBezTo>
                <a:cubicBezTo>
                  <a:pt x="276782" y="479706"/>
                  <a:pt x="300709" y="497090"/>
                  <a:pt x="300709" y="497090"/>
                </a:cubicBezTo>
                <a:cubicBezTo>
                  <a:pt x="362748" y="590149"/>
                  <a:pt x="295599" y="494640"/>
                  <a:pt x="343667" y="552322"/>
                </a:cubicBezTo>
                <a:cubicBezTo>
                  <a:pt x="348389" y="557988"/>
                  <a:pt x="350390" y="565876"/>
                  <a:pt x="355941" y="570733"/>
                </a:cubicBezTo>
                <a:cubicBezTo>
                  <a:pt x="367042" y="580447"/>
                  <a:pt x="382331" y="584849"/>
                  <a:pt x="392762" y="595280"/>
                </a:cubicBezTo>
                <a:cubicBezTo>
                  <a:pt x="398899" y="601417"/>
                  <a:pt x="404506" y="608135"/>
                  <a:pt x="411173" y="613691"/>
                </a:cubicBezTo>
                <a:cubicBezTo>
                  <a:pt x="430623" y="629900"/>
                  <a:pt x="439646" y="629319"/>
                  <a:pt x="466405" y="638239"/>
                </a:cubicBezTo>
                <a:lnTo>
                  <a:pt x="484816" y="644376"/>
                </a:lnTo>
                <a:cubicBezTo>
                  <a:pt x="507318" y="642330"/>
                  <a:pt x="529747" y="639180"/>
                  <a:pt x="552322" y="638239"/>
                </a:cubicBezTo>
                <a:cubicBezTo>
                  <a:pt x="804367" y="627737"/>
                  <a:pt x="704089" y="650927"/>
                  <a:pt x="803935" y="625965"/>
                </a:cubicBezTo>
                <a:cubicBezTo>
                  <a:pt x="820301" y="615055"/>
                  <a:pt x="828035" y="611637"/>
                  <a:pt x="840757" y="595280"/>
                </a:cubicBezTo>
                <a:cubicBezTo>
                  <a:pt x="849813" y="583636"/>
                  <a:pt x="865305" y="558459"/>
                  <a:pt x="865305" y="558459"/>
                </a:cubicBezTo>
                <a:cubicBezTo>
                  <a:pt x="867350" y="550276"/>
                  <a:pt x="868119" y="541663"/>
                  <a:pt x="871441" y="533911"/>
                </a:cubicBezTo>
                <a:cubicBezTo>
                  <a:pt x="874346" y="527132"/>
                  <a:pt x="880056" y="521905"/>
                  <a:pt x="883715" y="515501"/>
                </a:cubicBezTo>
                <a:cubicBezTo>
                  <a:pt x="888254" y="507558"/>
                  <a:pt x="892591" y="499447"/>
                  <a:pt x="895989" y="490953"/>
                </a:cubicBezTo>
                <a:cubicBezTo>
                  <a:pt x="900794" y="478940"/>
                  <a:pt x="908263" y="454131"/>
                  <a:pt x="908263" y="454131"/>
                </a:cubicBezTo>
                <a:cubicBezTo>
                  <a:pt x="906217" y="400945"/>
                  <a:pt x="905667" y="347680"/>
                  <a:pt x="902126" y="294572"/>
                </a:cubicBezTo>
                <a:cubicBezTo>
                  <a:pt x="901565" y="286156"/>
                  <a:pt x="900174" y="277347"/>
                  <a:pt x="895989" y="270024"/>
                </a:cubicBezTo>
                <a:cubicBezTo>
                  <a:pt x="891683" y="262488"/>
                  <a:pt x="883715" y="257750"/>
                  <a:pt x="877578" y="251613"/>
                </a:cubicBezTo>
                <a:cubicBezTo>
                  <a:pt x="875532" y="245476"/>
                  <a:pt x="874582" y="238858"/>
                  <a:pt x="871441" y="233203"/>
                </a:cubicBezTo>
                <a:cubicBezTo>
                  <a:pt x="864277" y="220308"/>
                  <a:pt x="851559" y="210375"/>
                  <a:pt x="846894" y="196381"/>
                </a:cubicBezTo>
                <a:cubicBezTo>
                  <a:pt x="844848" y="190244"/>
                  <a:pt x="842326" y="184246"/>
                  <a:pt x="840757" y="177970"/>
                </a:cubicBezTo>
                <a:cubicBezTo>
                  <a:pt x="838227" y="167851"/>
                  <a:pt x="835643" y="152400"/>
                  <a:pt x="834620" y="147286"/>
                </a:cubicBezTo>
                <a:close/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99510F39-E66D-9E38-ECE9-ECF7B2DE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92" y="2103613"/>
            <a:ext cx="4896113" cy="34289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4AACB71-252E-BFE7-B863-77D2BD34F01F}"/>
              </a:ext>
            </a:extLst>
          </p:cNvPr>
          <p:cNvGrpSpPr/>
          <p:nvPr/>
        </p:nvGrpSpPr>
        <p:grpSpPr>
          <a:xfrm>
            <a:off x="3584341" y="2150128"/>
            <a:ext cx="3171380" cy="3202691"/>
            <a:chOff x="78658" y="1792030"/>
            <a:chExt cx="3970301" cy="4009500"/>
          </a:xfrm>
        </p:grpSpPr>
        <p:pic>
          <p:nvPicPr>
            <p:cNvPr id="11" name="Picture 10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517C6D73-8A11-3018-7809-5882F0BD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8" y="1792030"/>
              <a:ext cx="3970301" cy="4009500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35C297-B126-6F52-782F-13C8267D0249}"/>
                </a:ext>
              </a:extLst>
            </p:cNvPr>
            <p:cNvSpPr/>
            <p:nvPr/>
          </p:nvSpPr>
          <p:spPr>
            <a:xfrm>
              <a:off x="2997783" y="2947962"/>
              <a:ext cx="908263" cy="644376"/>
            </a:xfrm>
            <a:custGeom>
              <a:avLst/>
              <a:gdLst>
                <a:gd name="connsiteX0" fmla="*/ 834620 w 908263"/>
                <a:gd name="connsiteY0" fmla="*/ 147286 h 644376"/>
                <a:gd name="connsiteX1" fmla="*/ 834620 w 908263"/>
                <a:gd name="connsiteY1" fmla="*/ 147286 h 644376"/>
                <a:gd name="connsiteX2" fmla="*/ 779388 w 908263"/>
                <a:gd name="connsiteY2" fmla="*/ 116601 h 644376"/>
                <a:gd name="connsiteX3" fmla="*/ 754840 w 908263"/>
                <a:gd name="connsiteY3" fmla="*/ 110464 h 644376"/>
                <a:gd name="connsiteX4" fmla="*/ 736429 w 908263"/>
                <a:gd name="connsiteY4" fmla="*/ 98190 h 644376"/>
                <a:gd name="connsiteX5" fmla="*/ 687334 w 908263"/>
                <a:gd name="connsiteY5" fmla="*/ 73643 h 644376"/>
                <a:gd name="connsiteX6" fmla="*/ 668923 w 908263"/>
                <a:gd name="connsiteY6" fmla="*/ 61369 h 644376"/>
                <a:gd name="connsiteX7" fmla="*/ 632102 w 908263"/>
                <a:gd name="connsiteY7" fmla="*/ 49095 h 644376"/>
                <a:gd name="connsiteX8" fmla="*/ 613691 w 908263"/>
                <a:gd name="connsiteY8" fmla="*/ 36821 h 644376"/>
                <a:gd name="connsiteX9" fmla="*/ 589143 w 908263"/>
                <a:gd name="connsiteY9" fmla="*/ 30684 h 644376"/>
                <a:gd name="connsiteX10" fmla="*/ 570733 w 908263"/>
                <a:gd name="connsiteY10" fmla="*/ 24548 h 644376"/>
                <a:gd name="connsiteX11" fmla="*/ 484816 w 908263"/>
                <a:gd name="connsiteY11" fmla="*/ 6137 h 644376"/>
                <a:gd name="connsiteX12" fmla="*/ 429584 w 908263"/>
                <a:gd name="connsiteY12" fmla="*/ 0 h 644376"/>
                <a:gd name="connsiteX13" fmla="*/ 227066 w 908263"/>
                <a:gd name="connsiteY13" fmla="*/ 12274 h 644376"/>
                <a:gd name="connsiteX14" fmla="*/ 184107 w 908263"/>
                <a:gd name="connsiteY14" fmla="*/ 24548 h 644376"/>
                <a:gd name="connsiteX15" fmla="*/ 165696 w 908263"/>
                <a:gd name="connsiteY15" fmla="*/ 36821 h 644376"/>
                <a:gd name="connsiteX16" fmla="*/ 141149 w 908263"/>
                <a:gd name="connsiteY16" fmla="*/ 49095 h 644376"/>
                <a:gd name="connsiteX17" fmla="*/ 122738 w 908263"/>
                <a:gd name="connsiteY17" fmla="*/ 67506 h 644376"/>
                <a:gd name="connsiteX18" fmla="*/ 85917 w 908263"/>
                <a:gd name="connsiteY18" fmla="*/ 92054 h 644376"/>
                <a:gd name="connsiteX19" fmla="*/ 42958 w 908263"/>
                <a:gd name="connsiteY19" fmla="*/ 147286 h 644376"/>
                <a:gd name="connsiteX20" fmla="*/ 36821 w 908263"/>
                <a:gd name="connsiteY20" fmla="*/ 165696 h 644376"/>
                <a:gd name="connsiteX21" fmla="*/ 24547 w 908263"/>
                <a:gd name="connsiteY21" fmla="*/ 190244 h 644376"/>
                <a:gd name="connsiteX22" fmla="*/ 12274 w 908263"/>
                <a:gd name="connsiteY22" fmla="*/ 245476 h 644376"/>
                <a:gd name="connsiteX23" fmla="*/ 0 w 908263"/>
                <a:gd name="connsiteY23" fmla="*/ 288435 h 644376"/>
                <a:gd name="connsiteX24" fmla="*/ 18411 w 908263"/>
                <a:gd name="connsiteY24" fmla="*/ 355941 h 644376"/>
                <a:gd name="connsiteX25" fmla="*/ 36821 w 908263"/>
                <a:gd name="connsiteY25" fmla="*/ 374352 h 644376"/>
                <a:gd name="connsiteX26" fmla="*/ 98190 w 908263"/>
                <a:gd name="connsiteY26" fmla="*/ 411173 h 644376"/>
                <a:gd name="connsiteX27" fmla="*/ 122738 w 908263"/>
                <a:gd name="connsiteY27" fmla="*/ 417310 h 644376"/>
                <a:gd name="connsiteX28" fmla="*/ 141149 w 908263"/>
                <a:gd name="connsiteY28" fmla="*/ 423447 h 644376"/>
                <a:gd name="connsiteX29" fmla="*/ 165696 w 908263"/>
                <a:gd name="connsiteY29" fmla="*/ 429584 h 644376"/>
                <a:gd name="connsiteX30" fmla="*/ 208655 w 908263"/>
                <a:gd name="connsiteY30" fmla="*/ 447994 h 644376"/>
                <a:gd name="connsiteX31" fmla="*/ 227066 w 908263"/>
                <a:gd name="connsiteY31" fmla="*/ 454131 h 644376"/>
                <a:gd name="connsiteX32" fmla="*/ 245476 w 908263"/>
                <a:gd name="connsiteY32" fmla="*/ 466405 h 644376"/>
                <a:gd name="connsiteX33" fmla="*/ 263887 w 908263"/>
                <a:gd name="connsiteY33" fmla="*/ 472542 h 644376"/>
                <a:gd name="connsiteX34" fmla="*/ 300709 w 908263"/>
                <a:gd name="connsiteY34" fmla="*/ 497090 h 644376"/>
                <a:gd name="connsiteX35" fmla="*/ 343667 w 908263"/>
                <a:gd name="connsiteY35" fmla="*/ 552322 h 644376"/>
                <a:gd name="connsiteX36" fmla="*/ 355941 w 908263"/>
                <a:gd name="connsiteY36" fmla="*/ 570733 h 644376"/>
                <a:gd name="connsiteX37" fmla="*/ 392762 w 908263"/>
                <a:gd name="connsiteY37" fmla="*/ 595280 h 644376"/>
                <a:gd name="connsiteX38" fmla="*/ 411173 w 908263"/>
                <a:gd name="connsiteY38" fmla="*/ 613691 h 644376"/>
                <a:gd name="connsiteX39" fmla="*/ 466405 w 908263"/>
                <a:gd name="connsiteY39" fmla="*/ 638239 h 644376"/>
                <a:gd name="connsiteX40" fmla="*/ 484816 w 908263"/>
                <a:gd name="connsiteY40" fmla="*/ 644376 h 644376"/>
                <a:gd name="connsiteX41" fmla="*/ 552322 w 908263"/>
                <a:gd name="connsiteY41" fmla="*/ 638239 h 644376"/>
                <a:gd name="connsiteX42" fmla="*/ 803935 w 908263"/>
                <a:gd name="connsiteY42" fmla="*/ 625965 h 644376"/>
                <a:gd name="connsiteX43" fmla="*/ 840757 w 908263"/>
                <a:gd name="connsiteY43" fmla="*/ 595280 h 644376"/>
                <a:gd name="connsiteX44" fmla="*/ 865305 w 908263"/>
                <a:gd name="connsiteY44" fmla="*/ 558459 h 644376"/>
                <a:gd name="connsiteX45" fmla="*/ 871441 w 908263"/>
                <a:gd name="connsiteY45" fmla="*/ 533911 h 644376"/>
                <a:gd name="connsiteX46" fmla="*/ 883715 w 908263"/>
                <a:gd name="connsiteY46" fmla="*/ 515501 h 644376"/>
                <a:gd name="connsiteX47" fmla="*/ 895989 w 908263"/>
                <a:gd name="connsiteY47" fmla="*/ 490953 h 644376"/>
                <a:gd name="connsiteX48" fmla="*/ 908263 w 908263"/>
                <a:gd name="connsiteY48" fmla="*/ 454131 h 644376"/>
                <a:gd name="connsiteX49" fmla="*/ 902126 w 908263"/>
                <a:gd name="connsiteY49" fmla="*/ 294572 h 644376"/>
                <a:gd name="connsiteX50" fmla="*/ 895989 w 908263"/>
                <a:gd name="connsiteY50" fmla="*/ 270024 h 644376"/>
                <a:gd name="connsiteX51" fmla="*/ 877578 w 908263"/>
                <a:gd name="connsiteY51" fmla="*/ 251613 h 644376"/>
                <a:gd name="connsiteX52" fmla="*/ 871441 w 908263"/>
                <a:gd name="connsiteY52" fmla="*/ 233203 h 644376"/>
                <a:gd name="connsiteX53" fmla="*/ 846894 w 908263"/>
                <a:gd name="connsiteY53" fmla="*/ 196381 h 644376"/>
                <a:gd name="connsiteX54" fmla="*/ 840757 w 908263"/>
                <a:gd name="connsiteY54" fmla="*/ 177970 h 644376"/>
                <a:gd name="connsiteX55" fmla="*/ 834620 w 908263"/>
                <a:gd name="connsiteY55" fmla="*/ 147286 h 64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908263" h="644376">
                  <a:moveTo>
                    <a:pt x="834620" y="147286"/>
                  </a:moveTo>
                  <a:lnTo>
                    <a:pt x="834620" y="147286"/>
                  </a:lnTo>
                  <a:cubicBezTo>
                    <a:pt x="816209" y="137058"/>
                    <a:pt x="798511" y="125427"/>
                    <a:pt x="779388" y="116601"/>
                  </a:cubicBezTo>
                  <a:cubicBezTo>
                    <a:pt x="771730" y="113066"/>
                    <a:pt x="762593" y="113787"/>
                    <a:pt x="754840" y="110464"/>
                  </a:cubicBezTo>
                  <a:cubicBezTo>
                    <a:pt x="748061" y="107559"/>
                    <a:pt x="742904" y="101722"/>
                    <a:pt x="736429" y="98190"/>
                  </a:cubicBezTo>
                  <a:cubicBezTo>
                    <a:pt x="720366" y="89429"/>
                    <a:pt x="702558" y="83792"/>
                    <a:pt x="687334" y="73643"/>
                  </a:cubicBezTo>
                  <a:cubicBezTo>
                    <a:pt x="681197" y="69552"/>
                    <a:pt x="675663" y="64365"/>
                    <a:pt x="668923" y="61369"/>
                  </a:cubicBezTo>
                  <a:cubicBezTo>
                    <a:pt x="657100" y="56114"/>
                    <a:pt x="642867" y="56271"/>
                    <a:pt x="632102" y="49095"/>
                  </a:cubicBezTo>
                  <a:cubicBezTo>
                    <a:pt x="625965" y="45004"/>
                    <a:pt x="620470" y="39726"/>
                    <a:pt x="613691" y="36821"/>
                  </a:cubicBezTo>
                  <a:cubicBezTo>
                    <a:pt x="605938" y="33498"/>
                    <a:pt x="597253" y="33001"/>
                    <a:pt x="589143" y="30684"/>
                  </a:cubicBezTo>
                  <a:cubicBezTo>
                    <a:pt x="582923" y="28907"/>
                    <a:pt x="576953" y="26325"/>
                    <a:pt x="570733" y="24548"/>
                  </a:cubicBezTo>
                  <a:cubicBezTo>
                    <a:pt x="549440" y="18465"/>
                    <a:pt x="496349" y="7418"/>
                    <a:pt x="484816" y="6137"/>
                  </a:cubicBezTo>
                  <a:lnTo>
                    <a:pt x="429584" y="0"/>
                  </a:lnTo>
                  <a:cubicBezTo>
                    <a:pt x="351222" y="3014"/>
                    <a:pt x="296721" y="-391"/>
                    <a:pt x="227066" y="12274"/>
                  </a:cubicBezTo>
                  <a:cubicBezTo>
                    <a:pt x="220885" y="13398"/>
                    <a:pt x="191619" y="20792"/>
                    <a:pt x="184107" y="24548"/>
                  </a:cubicBezTo>
                  <a:cubicBezTo>
                    <a:pt x="177510" y="27846"/>
                    <a:pt x="172100" y="33162"/>
                    <a:pt x="165696" y="36821"/>
                  </a:cubicBezTo>
                  <a:cubicBezTo>
                    <a:pt x="157753" y="41360"/>
                    <a:pt x="148593" y="43778"/>
                    <a:pt x="141149" y="49095"/>
                  </a:cubicBezTo>
                  <a:cubicBezTo>
                    <a:pt x="134087" y="54140"/>
                    <a:pt x="129589" y="62178"/>
                    <a:pt x="122738" y="67506"/>
                  </a:cubicBezTo>
                  <a:cubicBezTo>
                    <a:pt x="111094" y="76562"/>
                    <a:pt x="85917" y="92054"/>
                    <a:pt x="85917" y="92054"/>
                  </a:cubicBezTo>
                  <a:cubicBezTo>
                    <a:pt x="56555" y="136096"/>
                    <a:pt x="71800" y="118444"/>
                    <a:pt x="42958" y="147286"/>
                  </a:cubicBezTo>
                  <a:cubicBezTo>
                    <a:pt x="40912" y="153423"/>
                    <a:pt x="39369" y="159750"/>
                    <a:pt x="36821" y="165696"/>
                  </a:cubicBezTo>
                  <a:cubicBezTo>
                    <a:pt x="33217" y="174105"/>
                    <a:pt x="27759" y="181678"/>
                    <a:pt x="24547" y="190244"/>
                  </a:cubicBezTo>
                  <a:cubicBezTo>
                    <a:pt x="20469" y="201120"/>
                    <a:pt x="14392" y="235943"/>
                    <a:pt x="12274" y="245476"/>
                  </a:cubicBezTo>
                  <a:cubicBezTo>
                    <a:pt x="7136" y="268595"/>
                    <a:pt x="6834" y="267932"/>
                    <a:pt x="0" y="288435"/>
                  </a:cubicBezTo>
                  <a:cubicBezTo>
                    <a:pt x="2397" y="300420"/>
                    <a:pt x="10625" y="348155"/>
                    <a:pt x="18411" y="355941"/>
                  </a:cubicBezTo>
                  <a:cubicBezTo>
                    <a:pt x="24548" y="362078"/>
                    <a:pt x="29970" y="369024"/>
                    <a:pt x="36821" y="374352"/>
                  </a:cubicBezTo>
                  <a:cubicBezTo>
                    <a:pt x="50105" y="384684"/>
                    <a:pt x="79767" y="404264"/>
                    <a:pt x="98190" y="411173"/>
                  </a:cubicBezTo>
                  <a:cubicBezTo>
                    <a:pt x="106087" y="414135"/>
                    <a:pt x="114628" y="414993"/>
                    <a:pt x="122738" y="417310"/>
                  </a:cubicBezTo>
                  <a:cubicBezTo>
                    <a:pt x="128958" y="419087"/>
                    <a:pt x="134929" y="421670"/>
                    <a:pt x="141149" y="423447"/>
                  </a:cubicBezTo>
                  <a:cubicBezTo>
                    <a:pt x="149259" y="425764"/>
                    <a:pt x="157586" y="427267"/>
                    <a:pt x="165696" y="429584"/>
                  </a:cubicBezTo>
                  <a:cubicBezTo>
                    <a:pt x="194480" y="437808"/>
                    <a:pt x="175925" y="433968"/>
                    <a:pt x="208655" y="447994"/>
                  </a:cubicBezTo>
                  <a:cubicBezTo>
                    <a:pt x="214601" y="450542"/>
                    <a:pt x="220929" y="452085"/>
                    <a:pt x="227066" y="454131"/>
                  </a:cubicBezTo>
                  <a:cubicBezTo>
                    <a:pt x="233203" y="458222"/>
                    <a:pt x="238879" y="463107"/>
                    <a:pt x="245476" y="466405"/>
                  </a:cubicBezTo>
                  <a:cubicBezTo>
                    <a:pt x="251262" y="469298"/>
                    <a:pt x="258232" y="469400"/>
                    <a:pt x="263887" y="472542"/>
                  </a:cubicBezTo>
                  <a:cubicBezTo>
                    <a:pt x="276782" y="479706"/>
                    <a:pt x="300709" y="497090"/>
                    <a:pt x="300709" y="497090"/>
                  </a:cubicBezTo>
                  <a:cubicBezTo>
                    <a:pt x="362748" y="590149"/>
                    <a:pt x="295599" y="494640"/>
                    <a:pt x="343667" y="552322"/>
                  </a:cubicBezTo>
                  <a:cubicBezTo>
                    <a:pt x="348389" y="557988"/>
                    <a:pt x="350390" y="565876"/>
                    <a:pt x="355941" y="570733"/>
                  </a:cubicBezTo>
                  <a:cubicBezTo>
                    <a:pt x="367042" y="580447"/>
                    <a:pt x="382331" y="584849"/>
                    <a:pt x="392762" y="595280"/>
                  </a:cubicBezTo>
                  <a:cubicBezTo>
                    <a:pt x="398899" y="601417"/>
                    <a:pt x="404506" y="608135"/>
                    <a:pt x="411173" y="613691"/>
                  </a:cubicBezTo>
                  <a:cubicBezTo>
                    <a:pt x="430623" y="629900"/>
                    <a:pt x="439646" y="629319"/>
                    <a:pt x="466405" y="638239"/>
                  </a:cubicBezTo>
                  <a:lnTo>
                    <a:pt x="484816" y="644376"/>
                  </a:lnTo>
                  <a:cubicBezTo>
                    <a:pt x="507318" y="642330"/>
                    <a:pt x="529747" y="639180"/>
                    <a:pt x="552322" y="638239"/>
                  </a:cubicBezTo>
                  <a:cubicBezTo>
                    <a:pt x="804367" y="627737"/>
                    <a:pt x="704089" y="650927"/>
                    <a:pt x="803935" y="625965"/>
                  </a:cubicBezTo>
                  <a:cubicBezTo>
                    <a:pt x="820301" y="615055"/>
                    <a:pt x="828035" y="611637"/>
                    <a:pt x="840757" y="595280"/>
                  </a:cubicBezTo>
                  <a:cubicBezTo>
                    <a:pt x="849813" y="583636"/>
                    <a:pt x="865305" y="558459"/>
                    <a:pt x="865305" y="558459"/>
                  </a:cubicBezTo>
                  <a:cubicBezTo>
                    <a:pt x="867350" y="550276"/>
                    <a:pt x="868119" y="541663"/>
                    <a:pt x="871441" y="533911"/>
                  </a:cubicBezTo>
                  <a:cubicBezTo>
                    <a:pt x="874346" y="527132"/>
                    <a:pt x="880056" y="521905"/>
                    <a:pt x="883715" y="515501"/>
                  </a:cubicBezTo>
                  <a:cubicBezTo>
                    <a:pt x="888254" y="507558"/>
                    <a:pt x="892591" y="499447"/>
                    <a:pt x="895989" y="490953"/>
                  </a:cubicBezTo>
                  <a:cubicBezTo>
                    <a:pt x="900794" y="478940"/>
                    <a:pt x="908263" y="454131"/>
                    <a:pt x="908263" y="454131"/>
                  </a:cubicBezTo>
                  <a:cubicBezTo>
                    <a:pt x="906217" y="400945"/>
                    <a:pt x="905667" y="347680"/>
                    <a:pt x="902126" y="294572"/>
                  </a:cubicBezTo>
                  <a:cubicBezTo>
                    <a:pt x="901565" y="286156"/>
                    <a:pt x="900174" y="277347"/>
                    <a:pt x="895989" y="270024"/>
                  </a:cubicBezTo>
                  <a:cubicBezTo>
                    <a:pt x="891683" y="262488"/>
                    <a:pt x="883715" y="257750"/>
                    <a:pt x="877578" y="251613"/>
                  </a:cubicBezTo>
                  <a:cubicBezTo>
                    <a:pt x="875532" y="245476"/>
                    <a:pt x="874582" y="238858"/>
                    <a:pt x="871441" y="233203"/>
                  </a:cubicBezTo>
                  <a:cubicBezTo>
                    <a:pt x="864277" y="220308"/>
                    <a:pt x="851559" y="210375"/>
                    <a:pt x="846894" y="196381"/>
                  </a:cubicBezTo>
                  <a:cubicBezTo>
                    <a:pt x="844848" y="190244"/>
                    <a:pt x="842326" y="184246"/>
                    <a:pt x="840757" y="177970"/>
                  </a:cubicBezTo>
                  <a:cubicBezTo>
                    <a:pt x="838227" y="167851"/>
                    <a:pt x="835643" y="152400"/>
                    <a:pt x="834620" y="147286"/>
                  </a:cubicBezTo>
                  <a:close/>
                </a:path>
              </a:pathLst>
            </a:custGeom>
            <a:noFill/>
            <a:ln w="38100">
              <a:solidFill>
                <a:srgbClr val="5B9BD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3716BC-6F64-56EF-24CB-78F4588035DB}"/>
              </a:ext>
            </a:extLst>
          </p:cNvPr>
          <p:cNvSpPr txBox="1"/>
          <p:nvPr/>
        </p:nvSpPr>
        <p:spPr>
          <a:xfrm>
            <a:off x="1026301" y="1518135"/>
            <a:ext cx="163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ED735-450B-FA6F-77C4-2455D707F37A}"/>
              </a:ext>
            </a:extLst>
          </p:cNvPr>
          <p:cNvSpPr txBox="1"/>
          <p:nvPr/>
        </p:nvSpPr>
        <p:spPr>
          <a:xfrm>
            <a:off x="357809" y="99420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A79FE-8CA9-91C4-0989-07B21A95289F}"/>
              </a:ext>
            </a:extLst>
          </p:cNvPr>
          <p:cNvSpPr txBox="1"/>
          <p:nvPr/>
        </p:nvSpPr>
        <p:spPr>
          <a:xfrm>
            <a:off x="4159526" y="1565687"/>
            <a:ext cx="243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Interferon</a:t>
            </a:r>
            <a:r>
              <a:rPr lang="en-US" dirty="0"/>
              <a:t> </a:t>
            </a:r>
            <a:r>
              <a:rPr lang="en-US" b="1" dirty="0"/>
              <a:t>stimulated</a:t>
            </a:r>
          </a:p>
        </p:txBody>
      </p:sp>
    </p:spTree>
    <p:extLst>
      <p:ext uri="{BB962C8B-B14F-4D97-AF65-F5344CB8AC3E}">
        <p14:creationId xmlns:p14="http://schemas.microsoft.com/office/powerpoint/2010/main" val="291042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DFBD6B-C8DF-0E6F-3723-BE9C74975A6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2042998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66F041-CCFF-671F-2867-A4FFC2CCBCC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Differential expression – Finding “Markers”</a:t>
            </a:r>
          </a:p>
        </p:txBody>
      </p:sp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F3B2EC2A-5F6E-EAAD-A428-E1E96AA0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2137174"/>
            <a:ext cx="3171380" cy="320269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4FEDD8C-2DD7-2D20-2E5A-858BD1E70BB8}"/>
              </a:ext>
            </a:extLst>
          </p:cNvPr>
          <p:cNvSpPr/>
          <p:nvPr/>
        </p:nvSpPr>
        <p:spPr>
          <a:xfrm>
            <a:off x="2420217" y="3060504"/>
            <a:ext cx="725498" cy="514712"/>
          </a:xfrm>
          <a:custGeom>
            <a:avLst/>
            <a:gdLst>
              <a:gd name="connsiteX0" fmla="*/ 834620 w 908263"/>
              <a:gd name="connsiteY0" fmla="*/ 147286 h 644376"/>
              <a:gd name="connsiteX1" fmla="*/ 834620 w 908263"/>
              <a:gd name="connsiteY1" fmla="*/ 147286 h 644376"/>
              <a:gd name="connsiteX2" fmla="*/ 779388 w 908263"/>
              <a:gd name="connsiteY2" fmla="*/ 116601 h 644376"/>
              <a:gd name="connsiteX3" fmla="*/ 754840 w 908263"/>
              <a:gd name="connsiteY3" fmla="*/ 110464 h 644376"/>
              <a:gd name="connsiteX4" fmla="*/ 736429 w 908263"/>
              <a:gd name="connsiteY4" fmla="*/ 98190 h 644376"/>
              <a:gd name="connsiteX5" fmla="*/ 687334 w 908263"/>
              <a:gd name="connsiteY5" fmla="*/ 73643 h 644376"/>
              <a:gd name="connsiteX6" fmla="*/ 668923 w 908263"/>
              <a:gd name="connsiteY6" fmla="*/ 61369 h 644376"/>
              <a:gd name="connsiteX7" fmla="*/ 632102 w 908263"/>
              <a:gd name="connsiteY7" fmla="*/ 49095 h 644376"/>
              <a:gd name="connsiteX8" fmla="*/ 613691 w 908263"/>
              <a:gd name="connsiteY8" fmla="*/ 36821 h 644376"/>
              <a:gd name="connsiteX9" fmla="*/ 589143 w 908263"/>
              <a:gd name="connsiteY9" fmla="*/ 30684 h 644376"/>
              <a:gd name="connsiteX10" fmla="*/ 570733 w 908263"/>
              <a:gd name="connsiteY10" fmla="*/ 24548 h 644376"/>
              <a:gd name="connsiteX11" fmla="*/ 484816 w 908263"/>
              <a:gd name="connsiteY11" fmla="*/ 6137 h 644376"/>
              <a:gd name="connsiteX12" fmla="*/ 429584 w 908263"/>
              <a:gd name="connsiteY12" fmla="*/ 0 h 644376"/>
              <a:gd name="connsiteX13" fmla="*/ 227066 w 908263"/>
              <a:gd name="connsiteY13" fmla="*/ 12274 h 644376"/>
              <a:gd name="connsiteX14" fmla="*/ 184107 w 908263"/>
              <a:gd name="connsiteY14" fmla="*/ 24548 h 644376"/>
              <a:gd name="connsiteX15" fmla="*/ 165696 w 908263"/>
              <a:gd name="connsiteY15" fmla="*/ 36821 h 644376"/>
              <a:gd name="connsiteX16" fmla="*/ 141149 w 908263"/>
              <a:gd name="connsiteY16" fmla="*/ 49095 h 644376"/>
              <a:gd name="connsiteX17" fmla="*/ 122738 w 908263"/>
              <a:gd name="connsiteY17" fmla="*/ 67506 h 644376"/>
              <a:gd name="connsiteX18" fmla="*/ 85917 w 908263"/>
              <a:gd name="connsiteY18" fmla="*/ 92054 h 644376"/>
              <a:gd name="connsiteX19" fmla="*/ 42958 w 908263"/>
              <a:gd name="connsiteY19" fmla="*/ 147286 h 644376"/>
              <a:gd name="connsiteX20" fmla="*/ 36821 w 908263"/>
              <a:gd name="connsiteY20" fmla="*/ 165696 h 644376"/>
              <a:gd name="connsiteX21" fmla="*/ 24547 w 908263"/>
              <a:gd name="connsiteY21" fmla="*/ 190244 h 644376"/>
              <a:gd name="connsiteX22" fmla="*/ 12274 w 908263"/>
              <a:gd name="connsiteY22" fmla="*/ 245476 h 644376"/>
              <a:gd name="connsiteX23" fmla="*/ 0 w 908263"/>
              <a:gd name="connsiteY23" fmla="*/ 288435 h 644376"/>
              <a:gd name="connsiteX24" fmla="*/ 18411 w 908263"/>
              <a:gd name="connsiteY24" fmla="*/ 355941 h 644376"/>
              <a:gd name="connsiteX25" fmla="*/ 36821 w 908263"/>
              <a:gd name="connsiteY25" fmla="*/ 374352 h 644376"/>
              <a:gd name="connsiteX26" fmla="*/ 98190 w 908263"/>
              <a:gd name="connsiteY26" fmla="*/ 411173 h 644376"/>
              <a:gd name="connsiteX27" fmla="*/ 122738 w 908263"/>
              <a:gd name="connsiteY27" fmla="*/ 417310 h 644376"/>
              <a:gd name="connsiteX28" fmla="*/ 141149 w 908263"/>
              <a:gd name="connsiteY28" fmla="*/ 423447 h 644376"/>
              <a:gd name="connsiteX29" fmla="*/ 165696 w 908263"/>
              <a:gd name="connsiteY29" fmla="*/ 429584 h 644376"/>
              <a:gd name="connsiteX30" fmla="*/ 208655 w 908263"/>
              <a:gd name="connsiteY30" fmla="*/ 447994 h 644376"/>
              <a:gd name="connsiteX31" fmla="*/ 227066 w 908263"/>
              <a:gd name="connsiteY31" fmla="*/ 454131 h 644376"/>
              <a:gd name="connsiteX32" fmla="*/ 245476 w 908263"/>
              <a:gd name="connsiteY32" fmla="*/ 466405 h 644376"/>
              <a:gd name="connsiteX33" fmla="*/ 263887 w 908263"/>
              <a:gd name="connsiteY33" fmla="*/ 472542 h 644376"/>
              <a:gd name="connsiteX34" fmla="*/ 300709 w 908263"/>
              <a:gd name="connsiteY34" fmla="*/ 497090 h 644376"/>
              <a:gd name="connsiteX35" fmla="*/ 343667 w 908263"/>
              <a:gd name="connsiteY35" fmla="*/ 552322 h 644376"/>
              <a:gd name="connsiteX36" fmla="*/ 355941 w 908263"/>
              <a:gd name="connsiteY36" fmla="*/ 570733 h 644376"/>
              <a:gd name="connsiteX37" fmla="*/ 392762 w 908263"/>
              <a:gd name="connsiteY37" fmla="*/ 595280 h 644376"/>
              <a:gd name="connsiteX38" fmla="*/ 411173 w 908263"/>
              <a:gd name="connsiteY38" fmla="*/ 613691 h 644376"/>
              <a:gd name="connsiteX39" fmla="*/ 466405 w 908263"/>
              <a:gd name="connsiteY39" fmla="*/ 638239 h 644376"/>
              <a:gd name="connsiteX40" fmla="*/ 484816 w 908263"/>
              <a:gd name="connsiteY40" fmla="*/ 644376 h 644376"/>
              <a:gd name="connsiteX41" fmla="*/ 552322 w 908263"/>
              <a:gd name="connsiteY41" fmla="*/ 638239 h 644376"/>
              <a:gd name="connsiteX42" fmla="*/ 803935 w 908263"/>
              <a:gd name="connsiteY42" fmla="*/ 625965 h 644376"/>
              <a:gd name="connsiteX43" fmla="*/ 840757 w 908263"/>
              <a:gd name="connsiteY43" fmla="*/ 595280 h 644376"/>
              <a:gd name="connsiteX44" fmla="*/ 865305 w 908263"/>
              <a:gd name="connsiteY44" fmla="*/ 558459 h 644376"/>
              <a:gd name="connsiteX45" fmla="*/ 871441 w 908263"/>
              <a:gd name="connsiteY45" fmla="*/ 533911 h 644376"/>
              <a:gd name="connsiteX46" fmla="*/ 883715 w 908263"/>
              <a:gd name="connsiteY46" fmla="*/ 515501 h 644376"/>
              <a:gd name="connsiteX47" fmla="*/ 895989 w 908263"/>
              <a:gd name="connsiteY47" fmla="*/ 490953 h 644376"/>
              <a:gd name="connsiteX48" fmla="*/ 908263 w 908263"/>
              <a:gd name="connsiteY48" fmla="*/ 454131 h 644376"/>
              <a:gd name="connsiteX49" fmla="*/ 902126 w 908263"/>
              <a:gd name="connsiteY49" fmla="*/ 294572 h 644376"/>
              <a:gd name="connsiteX50" fmla="*/ 895989 w 908263"/>
              <a:gd name="connsiteY50" fmla="*/ 270024 h 644376"/>
              <a:gd name="connsiteX51" fmla="*/ 877578 w 908263"/>
              <a:gd name="connsiteY51" fmla="*/ 251613 h 644376"/>
              <a:gd name="connsiteX52" fmla="*/ 871441 w 908263"/>
              <a:gd name="connsiteY52" fmla="*/ 233203 h 644376"/>
              <a:gd name="connsiteX53" fmla="*/ 846894 w 908263"/>
              <a:gd name="connsiteY53" fmla="*/ 196381 h 644376"/>
              <a:gd name="connsiteX54" fmla="*/ 840757 w 908263"/>
              <a:gd name="connsiteY54" fmla="*/ 177970 h 644376"/>
              <a:gd name="connsiteX55" fmla="*/ 834620 w 908263"/>
              <a:gd name="connsiteY55" fmla="*/ 147286 h 64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08263" h="644376">
                <a:moveTo>
                  <a:pt x="834620" y="147286"/>
                </a:moveTo>
                <a:lnTo>
                  <a:pt x="834620" y="147286"/>
                </a:lnTo>
                <a:cubicBezTo>
                  <a:pt x="816209" y="137058"/>
                  <a:pt x="798511" y="125427"/>
                  <a:pt x="779388" y="116601"/>
                </a:cubicBezTo>
                <a:cubicBezTo>
                  <a:pt x="771730" y="113066"/>
                  <a:pt x="762593" y="113787"/>
                  <a:pt x="754840" y="110464"/>
                </a:cubicBezTo>
                <a:cubicBezTo>
                  <a:pt x="748061" y="107559"/>
                  <a:pt x="742904" y="101722"/>
                  <a:pt x="736429" y="98190"/>
                </a:cubicBezTo>
                <a:cubicBezTo>
                  <a:pt x="720366" y="89429"/>
                  <a:pt x="702558" y="83792"/>
                  <a:pt x="687334" y="73643"/>
                </a:cubicBezTo>
                <a:cubicBezTo>
                  <a:pt x="681197" y="69552"/>
                  <a:pt x="675663" y="64365"/>
                  <a:pt x="668923" y="61369"/>
                </a:cubicBezTo>
                <a:cubicBezTo>
                  <a:pt x="657100" y="56114"/>
                  <a:pt x="642867" y="56271"/>
                  <a:pt x="632102" y="49095"/>
                </a:cubicBezTo>
                <a:cubicBezTo>
                  <a:pt x="625965" y="45004"/>
                  <a:pt x="620470" y="39726"/>
                  <a:pt x="613691" y="36821"/>
                </a:cubicBezTo>
                <a:cubicBezTo>
                  <a:pt x="605938" y="33498"/>
                  <a:pt x="597253" y="33001"/>
                  <a:pt x="589143" y="30684"/>
                </a:cubicBezTo>
                <a:cubicBezTo>
                  <a:pt x="582923" y="28907"/>
                  <a:pt x="576953" y="26325"/>
                  <a:pt x="570733" y="24548"/>
                </a:cubicBezTo>
                <a:cubicBezTo>
                  <a:pt x="549440" y="18465"/>
                  <a:pt x="496349" y="7418"/>
                  <a:pt x="484816" y="6137"/>
                </a:cubicBezTo>
                <a:lnTo>
                  <a:pt x="429584" y="0"/>
                </a:lnTo>
                <a:cubicBezTo>
                  <a:pt x="351222" y="3014"/>
                  <a:pt x="296721" y="-391"/>
                  <a:pt x="227066" y="12274"/>
                </a:cubicBezTo>
                <a:cubicBezTo>
                  <a:pt x="220885" y="13398"/>
                  <a:pt x="191619" y="20792"/>
                  <a:pt x="184107" y="24548"/>
                </a:cubicBezTo>
                <a:cubicBezTo>
                  <a:pt x="177510" y="27846"/>
                  <a:pt x="172100" y="33162"/>
                  <a:pt x="165696" y="36821"/>
                </a:cubicBezTo>
                <a:cubicBezTo>
                  <a:pt x="157753" y="41360"/>
                  <a:pt x="148593" y="43778"/>
                  <a:pt x="141149" y="49095"/>
                </a:cubicBezTo>
                <a:cubicBezTo>
                  <a:pt x="134087" y="54140"/>
                  <a:pt x="129589" y="62178"/>
                  <a:pt x="122738" y="67506"/>
                </a:cubicBezTo>
                <a:cubicBezTo>
                  <a:pt x="111094" y="76562"/>
                  <a:pt x="85917" y="92054"/>
                  <a:pt x="85917" y="92054"/>
                </a:cubicBezTo>
                <a:cubicBezTo>
                  <a:pt x="56555" y="136096"/>
                  <a:pt x="71800" y="118444"/>
                  <a:pt x="42958" y="147286"/>
                </a:cubicBezTo>
                <a:cubicBezTo>
                  <a:pt x="40912" y="153423"/>
                  <a:pt x="39369" y="159750"/>
                  <a:pt x="36821" y="165696"/>
                </a:cubicBezTo>
                <a:cubicBezTo>
                  <a:pt x="33217" y="174105"/>
                  <a:pt x="27759" y="181678"/>
                  <a:pt x="24547" y="190244"/>
                </a:cubicBezTo>
                <a:cubicBezTo>
                  <a:pt x="20469" y="201120"/>
                  <a:pt x="14392" y="235943"/>
                  <a:pt x="12274" y="245476"/>
                </a:cubicBezTo>
                <a:cubicBezTo>
                  <a:pt x="7136" y="268595"/>
                  <a:pt x="6834" y="267932"/>
                  <a:pt x="0" y="288435"/>
                </a:cubicBezTo>
                <a:cubicBezTo>
                  <a:pt x="2397" y="300420"/>
                  <a:pt x="10625" y="348155"/>
                  <a:pt x="18411" y="355941"/>
                </a:cubicBezTo>
                <a:cubicBezTo>
                  <a:pt x="24548" y="362078"/>
                  <a:pt x="29970" y="369024"/>
                  <a:pt x="36821" y="374352"/>
                </a:cubicBezTo>
                <a:cubicBezTo>
                  <a:pt x="50105" y="384684"/>
                  <a:pt x="79767" y="404264"/>
                  <a:pt x="98190" y="411173"/>
                </a:cubicBezTo>
                <a:cubicBezTo>
                  <a:pt x="106087" y="414135"/>
                  <a:pt x="114628" y="414993"/>
                  <a:pt x="122738" y="417310"/>
                </a:cubicBezTo>
                <a:cubicBezTo>
                  <a:pt x="128958" y="419087"/>
                  <a:pt x="134929" y="421670"/>
                  <a:pt x="141149" y="423447"/>
                </a:cubicBezTo>
                <a:cubicBezTo>
                  <a:pt x="149259" y="425764"/>
                  <a:pt x="157586" y="427267"/>
                  <a:pt x="165696" y="429584"/>
                </a:cubicBezTo>
                <a:cubicBezTo>
                  <a:pt x="194480" y="437808"/>
                  <a:pt x="175925" y="433968"/>
                  <a:pt x="208655" y="447994"/>
                </a:cubicBezTo>
                <a:cubicBezTo>
                  <a:pt x="214601" y="450542"/>
                  <a:pt x="220929" y="452085"/>
                  <a:pt x="227066" y="454131"/>
                </a:cubicBezTo>
                <a:cubicBezTo>
                  <a:pt x="233203" y="458222"/>
                  <a:pt x="238879" y="463107"/>
                  <a:pt x="245476" y="466405"/>
                </a:cubicBezTo>
                <a:cubicBezTo>
                  <a:pt x="251262" y="469298"/>
                  <a:pt x="258232" y="469400"/>
                  <a:pt x="263887" y="472542"/>
                </a:cubicBezTo>
                <a:cubicBezTo>
                  <a:pt x="276782" y="479706"/>
                  <a:pt x="300709" y="497090"/>
                  <a:pt x="300709" y="497090"/>
                </a:cubicBezTo>
                <a:cubicBezTo>
                  <a:pt x="362748" y="590149"/>
                  <a:pt x="295599" y="494640"/>
                  <a:pt x="343667" y="552322"/>
                </a:cubicBezTo>
                <a:cubicBezTo>
                  <a:pt x="348389" y="557988"/>
                  <a:pt x="350390" y="565876"/>
                  <a:pt x="355941" y="570733"/>
                </a:cubicBezTo>
                <a:cubicBezTo>
                  <a:pt x="367042" y="580447"/>
                  <a:pt x="382331" y="584849"/>
                  <a:pt x="392762" y="595280"/>
                </a:cubicBezTo>
                <a:cubicBezTo>
                  <a:pt x="398899" y="601417"/>
                  <a:pt x="404506" y="608135"/>
                  <a:pt x="411173" y="613691"/>
                </a:cubicBezTo>
                <a:cubicBezTo>
                  <a:pt x="430623" y="629900"/>
                  <a:pt x="439646" y="629319"/>
                  <a:pt x="466405" y="638239"/>
                </a:cubicBezTo>
                <a:lnTo>
                  <a:pt x="484816" y="644376"/>
                </a:lnTo>
                <a:cubicBezTo>
                  <a:pt x="507318" y="642330"/>
                  <a:pt x="529747" y="639180"/>
                  <a:pt x="552322" y="638239"/>
                </a:cubicBezTo>
                <a:cubicBezTo>
                  <a:pt x="804367" y="627737"/>
                  <a:pt x="704089" y="650927"/>
                  <a:pt x="803935" y="625965"/>
                </a:cubicBezTo>
                <a:cubicBezTo>
                  <a:pt x="820301" y="615055"/>
                  <a:pt x="828035" y="611637"/>
                  <a:pt x="840757" y="595280"/>
                </a:cubicBezTo>
                <a:cubicBezTo>
                  <a:pt x="849813" y="583636"/>
                  <a:pt x="865305" y="558459"/>
                  <a:pt x="865305" y="558459"/>
                </a:cubicBezTo>
                <a:cubicBezTo>
                  <a:pt x="867350" y="550276"/>
                  <a:pt x="868119" y="541663"/>
                  <a:pt x="871441" y="533911"/>
                </a:cubicBezTo>
                <a:cubicBezTo>
                  <a:pt x="874346" y="527132"/>
                  <a:pt x="880056" y="521905"/>
                  <a:pt x="883715" y="515501"/>
                </a:cubicBezTo>
                <a:cubicBezTo>
                  <a:pt x="888254" y="507558"/>
                  <a:pt x="892591" y="499447"/>
                  <a:pt x="895989" y="490953"/>
                </a:cubicBezTo>
                <a:cubicBezTo>
                  <a:pt x="900794" y="478940"/>
                  <a:pt x="908263" y="454131"/>
                  <a:pt x="908263" y="454131"/>
                </a:cubicBezTo>
                <a:cubicBezTo>
                  <a:pt x="906217" y="400945"/>
                  <a:pt x="905667" y="347680"/>
                  <a:pt x="902126" y="294572"/>
                </a:cubicBezTo>
                <a:cubicBezTo>
                  <a:pt x="901565" y="286156"/>
                  <a:pt x="900174" y="277347"/>
                  <a:pt x="895989" y="270024"/>
                </a:cubicBezTo>
                <a:cubicBezTo>
                  <a:pt x="891683" y="262488"/>
                  <a:pt x="883715" y="257750"/>
                  <a:pt x="877578" y="251613"/>
                </a:cubicBezTo>
                <a:cubicBezTo>
                  <a:pt x="875532" y="245476"/>
                  <a:pt x="874582" y="238858"/>
                  <a:pt x="871441" y="233203"/>
                </a:cubicBezTo>
                <a:cubicBezTo>
                  <a:pt x="864277" y="220308"/>
                  <a:pt x="851559" y="210375"/>
                  <a:pt x="846894" y="196381"/>
                </a:cubicBezTo>
                <a:cubicBezTo>
                  <a:pt x="844848" y="190244"/>
                  <a:pt x="842326" y="184246"/>
                  <a:pt x="840757" y="177970"/>
                </a:cubicBezTo>
                <a:cubicBezTo>
                  <a:pt x="838227" y="167851"/>
                  <a:pt x="835643" y="152400"/>
                  <a:pt x="834620" y="147286"/>
                </a:cubicBezTo>
                <a:close/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99510F39-E66D-9E38-ECE9-ECF7B2DE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92" y="2103613"/>
            <a:ext cx="4896113" cy="34289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4AACB71-252E-BFE7-B863-77D2BD34F01F}"/>
              </a:ext>
            </a:extLst>
          </p:cNvPr>
          <p:cNvGrpSpPr/>
          <p:nvPr/>
        </p:nvGrpSpPr>
        <p:grpSpPr>
          <a:xfrm>
            <a:off x="3584341" y="2150128"/>
            <a:ext cx="3171380" cy="3202691"/>
            <a:chOff x="78658" y="1792030"/>
            <a:chExt cx="3970301" cy="4009500"/>
          </a:xfrm>
        </p:grpSpPr>
        <p:pic>
          <p:nvPicPr>
            <p:cNvPr id="11" name="Picture 10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517C6D73-8A11-3018-7809-5882F0BD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58" y="1792030"/>
              <a:ext cx="3970301" cy="4009500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35C297-B126-6F52-782F-13C8267D0249}"/>
                </a:ext>
              </a:extLst>
            </p:cNvPr>
            <p:cNvSpPr/>
            <p:nvPr/>
          </p:nvSpPr>
          <p:spPr>
            <a:xfrm>
              <a:off x="2997783" y="2947962"/>
              <a:ext cx="908263" cy="644376"/>
            </a:xfrm>
            <a:custGeom>
              <a:avLst/>
              <a:gdLst>
                <a:gd name="connsiteX0" fmla="*/ 834620 w 908263"/>
                <a:gd name="connsiteY0" fmla="*/ 147286 h 644376"/>
                <a:gd name="connsiteX1" fmla="*/ 834620 w 908263"/>
                <a:gd name="connsiteY1" fmla="*/ 147286 h 644376"/>
                <a:gd name="connsiteX2" fmla="*/ 779388 w 908263"/>
                <a:gd name="connsiteY2" fmla="*/ 116601 h 644376"/>
                <a:gd name="connsiteX3" fmla="*/ 754840 w 908263"/>
                <a:gd name="connsiteY3" fmla="*/ 110464 h 644376"/>
                <a:gd name="connsiteX4" fmla="*/ 736429 w 908263"/>
                <a:gd name="connsiteY4" fmla="*/ 98190 h 644376"/>
                <a:gd name="connsiteX5" fmla="*/ 687334 w 908263"/>
                <a:gd name="connsiteY5" fmla="*/ 73643 h 644376"/>
                <a:gd name="connsiteX6" fmla="*/ 668923 w 908263"/>
                <a:gd name="connsiteY6" fmla="*/ 61369 h 644376"/>
                <a:gd name="connsiteX7" fmla="*/ 632102 w 908263"/>
                <a:gd name="connsiteY7" fmla="*/ 49095 h 644376"/>
                <a:gd name="connsiteX8" fmla="*/ 613691 w 908263"/>
                <a:gd name="connsiteY8" fmla="*/ 36821 h 644376"/>
                <a:gd name="connsiteX9" fmla="*/ 589143 w 908263"/>
                <a:gd name="connsiteY9" fmla="*/ 30684 h 644376"/>
                <a:gd name="connsiteX10" fmla="*/ 570733 w 908263"/>
                <a:gd name="connsiteY10" fmla="*/ 24548 h 644376"/>
                <a:gd name="connsiteX11" fmla="*/ 484816 w 908263"/>
                <a:gd name="connsiteY11" fmla="*/ 6137 h 644376"/>
                <a:gd name="connsiteX12" fmla="*/ 429584 w 908263"/>
                <a:gd name="connsiteY12" fmla="*/ 0 h 644376"/>
                <a:gd name="connsiteX13" fmla="*/ 227066 w 908263"/>
                <a:gd name="connsiteY13" fmla="*/ 12274 h 644376"/>
                <a:gd name="connsiteX14" fmla="*/ 184107 w 908263"/>
                <a:gd name="connsiteY14" fmla="*/ 24548 h 644376"/>
                <a:gd name="connsiteX15" fmla="*/ 165696 w 908263"/>
                <a:gd name="connsiteY15" fmla="*/ 36821 h 644376"/>
                <a:gd name="connsiteX16" fmla="*/ 141149 w 908263"/>
                <a:gd name="connsiteY16" fmla="*/ 49095 h 644376"/>
                <a:gd name="connsiteX17" fmla="*/ 122738 w 908263"/>
                <a:gd name="connsiteY17" fmla="*/ 67506 h 644376"/>
                <a:gd name="connsiteX18" fmla="*/ 85917 w 908263"/>
                <a:gd name="connsiteY18" fmla="*/ 92054 h 644376"/>
                <a:gd name="connsiteX19" fmla="*/ 42958 w 908263"/>
                <a:gd name="connsiteY19" fmla="*/ 147286 h 644376"/>
                <a:gd name="connsiteX20" fmla="*/ 36821 w 908263"/>
                <a:gd name="connsiteY20" fmla="*/ 165696 h 644376"/>
                <a:gd name="connsiteX21" fmla="*/ 24547 w 908263"/>
                <a:gd name="connsiteY21" fmla="*/ 190244 h 644376"/>
                <a:gd name="connsiteX22" fmla="*/ 12274 w 908263"/>
                <a:gd name="connsiteY22" fmla="*/ 245476 h 644376"/>
                <a:gd name="connsiteX23" fmla="*/ 0 w 908263"/>
                <a:gd name="connsiteY23" fmla="*/ 288435 h 644376"/>
                <a:gd name="connsiteX24" fmla="*/ 18411 w 908263"/>
                <a:gd name="connsiteY24" fmla="*/ 355941 h 644376"/>
                <a:gd name="connsiteX25" fmla="*/ 36821 w 908263"/>
                <a:gd name="connsiteY25" fmla="*/ 374352 h 644376"/>
                <a:gd name="connsiteX26" fmla="*/ 98190 w 908263"/>
                <a:gd name="connsiteY26" fmla="*/ 411173 h 644376"/>
                <a:gd name="connsiteX27" fmla="*/ 122738 w 908263"/>
                <a:gd name="connsiteY27" fmla="*/ 417310 h 644376"/>
                <a:gd name="connsiteX28" fmla="*/ 141149 w 908263"/>
                <a:gd name="connsiteY28" fmla="*/ 423447 h 644376"/>
                <a:gd name="connsiteX29" fmla="*/ 165696 w 908263"/>
                <a:gd name="connsiteY29" fmla="*/ 429584 h 644376"/>
                <a:gd name="connsiteX30" fmla="*/ 208655 w 908263"/>
                <a:gd name="connsiteY30" fmla="*/ 447994 h 644376"/>
                <a:gd name="connsiteX31" fmla="*/ 227066 w 908263"/>
                <a:gd name="connsiteY31" fmla="*/ 454131 h 644376"/>
                <a:gd name="connsiteX32" fmla="*/ 245476 w 908263"/>
                <a:gd name="connsiteY32" fmla="*/ 466405 h 644376"/>
                <a:gd name="connsiteX33" fmla="*/ 263887 w 908263"/>
                <a:gd name="connsiteY33" fmla="*/ 472542 h 644376"/>
                <a:gd name="connsiteX34" fmla="*/ 300709 w 908263"/>
                <a:gd name="connsiteY34" fmla="*/ 497090 h 644376"/>
                <a:gd name="connsiteX35" fmla="*/ 343667 w 908263"/>
                <a:gd name="connsiteY35" fmla="*/ 552322 h 644376"/>
                <a:gd name="connsiteX36" fmla="*/ 355941 w 908263"/>
                <a:gd name="connsiteY36" fmla="*/ 570733 h 644376"/>
                <a:gd name="connsiteX37" fmla="*/ 392762 w 908263"/>
                <a:gd name="connsiteY37" fmla="*/ 595280 h 644376"/>
                <a:gd name="connsiteX38" fmla="*/ 411173 w 908263"/>
                <a:gd name="connsiteY38" fmla="*/ 613691 h 644376"/>
                <a:gd name="connsiteX39" fmla="*/ 466405 w 908263"/>
                <a:gd name="connsiteY39" fmla="*/ 638239 h 644376"/>
                <a:gd name="connsiteX40" fmla="*/ 484816 w 908263"/>
                <a:gd name="connsiteY40" fmla="*/ 644376 h 644376"/>
                <a:gd name="connsiteX41" fmla="*/ 552322 w 908263"/>
                <a:gd name="connsiteY41" fmla="*/ 638239 h 644376"/>
                <a:gd name="connsiteX42" fmla="*/ 803935 w 908263"/>
                <a:gd name="connsiteY42" fmla="*/ 625965 h 644376"/>
                <a:gd name="connsiteX43" fmla="*/ 840757 w 908263"/>
                <a:gd name="connsiteY43" fmla="*/ 595280 h 644376"/>
                <a:gd name="connsiteX44" fmla="*/ 865305 w 908263"/>
                <a:gd name="connsiteY44" fmla="*/ 558459 h 644376"/>
                <a:gd name="connsiteX45" fmla="*/ 871441 w 908263"/>
                <a:gd name="connsiteY45" fmla="*/ 533911 h 644376"/>
                <a:gd name="connsiteX46" fmla="*/ 883715 w 908263"/>
                <a:gd name="connsiteY46" fmla="*/ 515501 h 644376"/>
                <a:gd name="connsiteX47" fmla="*/ 895989 w 908263"/>
                <a:gd name="connsiteY47" fmla="*/ 490953 h 644376"/>
                <a:gd name="connsiteX48" fmla="*/ 908263 w 908263"/>
                <a:gd name="connsiteY48" fmla="*/ 454131 h 644376"/>
                <a:gd name="connsiteX49" fmla="*/ 902126 w 908263"/>
                <a:gd name="connsiteY49" fmla="*/ 294572 h 644376"/>
                <a:gd name="connsiteX50" fmla="*/ 895989 w 908263"/>
                <a:gd name="connsiteY50" fmla="*/ 270024 h 644376"/>
                <a:gd name="connsiteX51" fmla="*/ 877578 w 908263"/>
                <a:gd name="connsiteY51" fmla="*/ 251613 h 644376"/>
                <a:gd name="connsiteX52" fmla="*/ 871441 w 908263"/>
                <a:gd name="connsiteY52" fmla="*/ 233203 h 644376"/>
                <a:gd name="connsiteX53" fmla="*/ 846894 w 908263"/>
                <a:gd name="connsiteY53" fmla="*/ 196381 h 644376"/>
                <a:gd name="connsiteX54" fmla="*/ 840757 w 908263"/>
                <a:gd name="connsiteY54" fmla="*/ 177970 h 644376"/>
                <a:gd name="connsiteX55" fmla="*/ 834620 w 908263"/>
                <a:gd name="connsiteY55" fmla="*/ 147286 h 64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908263" h="644376">
                  <a:moveTo>
                    <a:pt x="834620" y="147286"/>
                  </a:moveTo>
                  <a:lnTo>
                    <a:pt x="834620" y="147286"/>
                  </a:lnTo>
                  <a:cubicBezTo>
                    <a:pt x="816209" y="137058"/>
                    <a:pt x="798511" y="125427"/>
                    <a:pt x="779388" y="116601"/>
                  </a:cubicBezTo>
                  <a:cubicBezTo>
                    <a:pt x="771730" y="113066"/>
                    <a:pt x="762593" y="113787"/>
                    <a:pt x="754840" y="110464"/>
                  </a:cubicBezTo>
                  <a:cubicBezTo>
                    <a:pt x="748061" y="107559"/>
                    <a:pt x="742904" y="101722"/>
                    <a:pt x="736429" y="98190"/>
                  </a:cubicBezTo>
                  <a:cubicBezTo>
                    <a:pt x="720366" y="89429"/>
                    <a:pt x="702558" y="83792"/>
                    <a:pt x="687334" y="73643"/>
                  </a:cubicBezTo>
                  <a:cubicBezTo>
                    <a:pt x="681197" y="69552"/>
                    <a:pt x="675663" y="64365"/>
                    <a:pt x="668923" y="61369"/>
                  </a:cubicBezTo>
                  <a:cubicBezTo>
                    <a:pt x="657100" y="56114"/>
                    <a:pt x="642867" y="56271"/>
                    <a:pt x="632102" y="49095"/>
                  </a:cubicBezTo>
                  <a:cubicBezTo>
                    <a:pt x="625965" y="45004"/>
                    <a:pt x="620470" y="39726"/>
                    <a:pt x="613691" y="36821"/>
                  </a:cubicBezTo>
                  <a:cubicBezTo>
                    <a:pt x="605938" y="33498"/>
                    <a:pt x="597253" y="33001"/>
                    <a:pt x="589143" y="30684"/>
                  </a:cubicBezTo>
                  <a:cubicBezTo>
                    <a:pt x="582923" y="28907"/>
                    <a:pt x="576953" y="26325"/>
                    <a:pt x="570733" y="24548"/>
                  </a:cubicBezTo>
                  <a:cubicBezTo>
                    <a:pt x="549440" y="18465"/>
                    <a:pt x="496349" y="7418"/>
                    <a:pt x="484816" y="6137"/>
                  </a:cubicBezTo>
                  <a:lnTo>
                    <a:pt x="429584" y="0"/>
                  </a:lnTo>
                  <a:cubicBezTo>
                    <a:pt x="351222" y="3014"/>
                    <a:pt x="296721" y="-391"/>
                    <a:pt x="227066" y="12274"/>
                  </a:cubicBezTo>
                  <a:cubicBezTo>
                    <a:pt x="220885" y="13398"/>
                    <a:pt x="191619" y="20792"/>
                    <a:pt x="184107" y="24548"/>
                  </a:cubicBezTo>
                  <a:cubicBezTo>
                    <a:pt x="177510" y="27846"/>
                    <a:pt x="172100" y="33162"/>
                    <a:pt x="165696" y="36821"/>
                  </a:cubicBezTo>
                  <a:cubicBezTo>
                    <a:pt x="157753" y="41360"/>
                    <a:pt x="148593" y="43778"/>
                    <a:pt x="141149" y="49095"/>
                  </a:cubicBezTo>
                  <a:cubicBezTo>
                    <a:pt x="134087" y="54140"/>
                    <a:pt x="129589" y="62178"/>
                    <a:pt x="122738" y="67506"/>
                  </a:cubicBezTo>
                  <a:cubicBezTo>
                    <a:pt x="111094" y="76562"/>
                    <a:pt x="85917" y="92054"/>
                    <a:pt x="85917" y="92054"/>
                  </a:cubicBezTo>
                  <a:cubicBezTo>
                    <a:pt x="56555" y="136096"/>
                    <a:pt x="71800" y="118444"/>
                    <a:pt x="42958" y="147286"/>
                  </a:cubicBezTo>
                  <a:cubicBezTo>
                    <a:pt x="40912" y="153423"/>
                    <a:pt x="39369" y="159750"/>
                    <a:pt x="36821" y="165696"/>
                  </a:cubicBezTo>
                  <a:cubicBezTo>
                    <a:pt x="33217" y="174105"/>
                    <a:pt x="27759" y="181678"/>
                    <a:pt x="24547" y="190244"/>
                  </a:cubicBezTo>
                  <a:cubicBezTo>
                    <a:pt x="20469" y="201120"/>
                    <a:pt x="14392" y="235943"/>
                    <a:pt x="12274" y="245476"/>
                  </a:cubicBezTo>
                  <a:cubicBezTo>
                    <a:pt x="7136" y="268595"/>
                    <a:pt x="6834" y="267932"/>
                    <a:pt x="0" y="288435"/>
                  </a:cubicBezTo>
                  <a:cubicBezTo>
                    <a:pt x="2397" y="300420"/>
                    <a:pt x="10625" y="348155"/>
                    <a:pt x="18411" y="355941"/>
                  </a:cubicBezTo>
                  <a:cubicBezTo>
                    <a:pt x="24548" y="362078"/>
                    <a:pt x="29970" y="369024"/>
                    <a:pt x="36821" y="374352"/>
                  </a:cubicBezTo>
                  <a:cubicBezTo>
                    <a:pt x="50105" y="384684"/>
                    <a:pt x="79767" y="404264"/>
                    <a:pt x="98190" y="411173"/>
                  </a:cubicBezTo>
                  <a:cubicBezTo>
                    <a:pt x="106087" y="414135"/>
                    <a:pt x="114628" y="414993"/>
                    <a:pt x="122738" y="417310"/>
                  </a:cubicBezTo>
                  <a:cubicBezTo>
                    <a:pt x="128958" y="419087"/>
                    <a:pt x="134929" y="421670"/>
                    <a:pt x="141149" y="423447"/>
                  </a:cubicBezTo>
                  <a:cubicBezTo>
                    <a:pt x="149259" y="425764"/>
                    <a:pt x="157586" y="427267"/>
                    <a:pt x="165696" y="429584"/>
                  </a:cubicBezTo>
                  <a:cubicBezTo>
                    <a:pt x="194480" y="437808"/>
                    <a:pt x="175925" y="433968"/>
                    <a:pt x="208655" y="447994"/>
                  </a:cubicBezTo>
                  <a:cubicBezTo>
                    <a:pt x="214601" y="450542"/>
                    <a:pt x="220929" y="452085"/>
                    <a:pt x="227066" y="454131"/>
                  </a:cubicBezTo>
                  <a:cubicBezTo>
                    <a:pt x="233203" y="458222"/>
                    <a:pt x="238879" y="463107"/>
                    <a:pt x="245476" y="466405"/>
                  </a:cubicBezTo>
                  <a:cubicBezTo>
                    <a:pt x="251262" y="469298"/>
                    <a:pt x="258232" y="469400"/>
                    <a:pt x="263887" y="472542"/>
                  </a:cubicBezTo>
                  <a:cubicBezTo>
                    <a:pt x="276782" y="479706"/>
                    <a:pt x="300709" y="497090"/>
                    <a:pt x="300709" y="497090"/>
                  </a:cubicBezTo>
                  <a:cubicBezTo>
                    <a:pt x="362748" y="590149"/>
                    <a:pt x="295599" y="494640"/>
                    <a:pt x="343667" y="552322"/>
                  </a:cubicBezTo>
                  <a:cubicBezTo>
                    <a:pt x="348389" y="557988"/>
                    <a:pt x="350390" y="565876"/>
                    <a:pt x="355941" y="570733"/>
                  </a:cubicBezTo>
                  <a:cubicBezTo>
                    <a:pt x="367042" y="580447"/>
                    <a:pt x="382331" y="584849"/>
                    <a:pt x="392762" y="595280"/>
                  </a:cubicBezTo>
                  <a:cubicBezTo>
                    <a:pt x="398899" y="601417"/>
                    <a:pt x="404506" y="608135"/>
                    <a:pt x="411173" y="613691"/>
                  </a:cubicBezTo>
                  <a:cubicBezTo>
                    <a:pt x="430623" y="629900"/>
                    <a:pt x="439646" y="629319"/>
                    <a:pt x="466405" y="638239"/>
                  </a:cubicBezTo>
                  <a:lnTo>
                    <a:pt x="484816" y="644376"/>
                  </a:lnTo>
                  <a:cubicBezTo>
                    <a:pt x="507318" y="642330"/>
                    <a:pt x="529747" y="639180"/>
                    <a:pt x="552322" y="638239"/>
                  </a:cubicBezTo>
                  <a:cubicBezTo>
                    <a:pt x="804367" y="627737"/>
                    <a:pt x="704089" y="650927"/>
                    <a:pt x="803935" y="625965"/>
                  </a:cubicBezTo>
                  <a:cubicBezTo>
                    <a:pt x="820301" y="615055"/>
                    <a:pt x="828035" y="611637"/>
                    <a:pt x="840757" y="595280"/>
                  </a:cubicBezTo>
                  <a:cubicBezTo>
                    <a:pt x="849813" y="583636"/>
                    <a:pt x="865305" y="558459"/>
                    <a:pt x="865305" y="558459"/>
                  </a:cubicBezTo>
                  <a:cubicBezTo>
                    <a:pt x="867350" y="550276"/>
                    <a:pt x="868119" y="541663"/>
                    <a:pt x="871441" y="533911"/>
                  </a:cubicBezTo>
                  <a:cubicBezTo>
                    <a:pt x="874346" y="527132"/>
                    <a:pt x="880056" y="521905"/>
                    <a:pt x="883715" y="515501"/>
                  </a:cubicBezTo>
                  <a:cubicBezTo>
                    <a:pt x="888254" y="507558"/>
                    <a:pt x="892591" y="499447"/>
                    <a:pt x="895989" y="490953"/>
                  </a:cubicBezTo>
                  <a:cubicBezTo>
                    <a:pt x="900794" y="478940"/>
                    <a:pt x="908263" y="454131"/>
                    <a:pt x="908263" y="454131"/>
                  </a:cubicBezTo>
                  <a:cubicBezTo>
                    <a:pt x="906217" y="400945"/>
                    <a:pt x="905667" y="347680"/>
                    <a:pt x="902126" y="294572"/>
                  </a:cubicBezTo>
                  <a:cubicBezTo>
                    <a:pt x="901565" y="286156"/>
                    <a:pt x="900174" y="277347"/>
                    <a:pt x="895989" y="270024"/>
                  </a:cubicBezTo>
                  <a:cubicBezTo>
                    <a:pt x="891683" y="262488"/>
                    <a:pt x="883715" y="257750"/>
                    <a:pt x="877578" y="251613"/>
                  </a:cubicBezTo>
                  <a:cubicBezTo>
                    <a:pt x="875532" y="245476"/>
                    <a:pt x="874582" y="238858"/>
                    <a:pt x="871441" y="233203"/>
                  </a:cubicBezTo>
                  <a:cubicBezTo>
                    <a:pt x="864277" y="220308"/>
                    <a:pt x="851559" y="210375"/>
                    <a:pt x="846894" y="196381"/>
                  </a:cubicBezTo>
                  <a:cubicBezTo>
                    <a:pt x="844848" y="190244"/>
                    <a:pt x="842326" y="184246"/>
                    <a:pt x="840757" y="177970"/>
                  </a:cubicBezTo>
                  <a:cubicBezTo>
                    <a:pt x="838227" y="167851"/>
                    <a:pt x="835643" y="152400"/>
                    <a:pt x="834620" y="147286"/>
                  </a:cubicBezTo>
                  <a:close/>
                </a:path>
              </a:pathLst>
            </a:custGeom>
            <a:noFill/>
            <a:ln w="38100">
              <a:solidFill>
                <a:srgbClr val="5B9BD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3716BC-6F64-56EF-24CB-78F4588035DB}"/>
              </a:ext>
            </a:extLst>
          </p:cNvPr>
          <p:cNvSpPr txBox="1"/>
          <p:nvPr/>
        </p:nvSpPr>
        <p:spPr>
          <a:xfrm>
            <a:off x="1026301" y="1518135"/>
            <a:ext cx="163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DE62F-C78D-3B0F-F870-C477E6F7B4D9}"/>
              </a:ext>
            </a:extLst>
          </p:cNvPr>
          <p:cNvSpPr txBox="1"/>
          <p:nvPr/>
        </p:nvSpPr>
        <p:spPr>
          <a:xfrm>
            <a:off x="4159526" y="1565687"/>
            <a:ext cx="243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Interferon</a:t>
            </a:r>
            <a:r>
              <a:rPr lang="en-US" dirty="0"/>
              <a:t> </a:t>
            </a:r>
            <a:r>
              <a:rPr lang="en-US" b="1" dirty="0"/>
              <a:t>stimulated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ED735-450B-FA6F-77C4-2455D707F37A}"/>
              </a:ext>
            </a:extLst>
          </p:cNvPr>
          <p:cNvSpPr txBox="1"/>
          <p:nvPr/>
        </p:nvSpPr>
        <p:spPr>
          <a:xfrm>
            <a:off x="357809" y="99420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Seurat::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2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EFB1F1-CDAD-3150-277B-E85F6B99CA5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Differential expression – Visualizing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EE44E-7CD3-1A24-109A-B218ABAF460E}"/>
              </a:ext>
            </a:extLst>
          </p:cNvPr>
          <p:cNvSpPr txBox="1"/>
          <p:nvPr/>
        </p:nvSpPr>
        <p:spPr>
          <a:xfrm>
            <a:off x="357808" y="1745512"/>
            <a:ext cx="4971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Volcano plot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EnhancedVolcano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EnhancedVolcano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X-axis: log</a:t>
            </a:r>
            <a:r>
              <a:rPr lang="en-US" baseline="-25000" dirty="0"/>
              <a:t>2</a:t>
            </a:r>
            <a:r>
              <a:rPr lang="en-US" dirty="0"/>
              <a:t> fold change (effect size)</a:t>
            </a:r>
          </a:p>
          <a:p>
            <a:endParaRPr lang="en-US" dirty="0"/>
          </a:p>
          <a:p>
            <a:r>
              <a:rPr lang="en-US" dirty="0"/>
              <a:t>Y-axis: -log</a:t>
            </a:r>
            <a:r>
              <a:rPr lang="en-US" baseline="-25000" dirty="0"/>
              <a:t>10</a:t>
            </a:r>
            <a:r>
              <a:rPr lang="en-US" dirty="0"/>
              <a:t> P-value (statistical significance)</a:t>
            </a:r>
          </a:p>
          <a:p>
            <a:endParaRPr lang="en-US" dirty="0"/>
          </a:p>
          <a:p>
            <a:r>
              <a:rPr lang="en-US" dirty="0"/>
              <a:t>Red: passes both p-</a:t>
            </a:r>
            <a:r>
              <a:rPr lang="en-US" dirty="0" err="1"/>
              <a:t>val</a:t>
            </a:r>
            <a:r>
              <a:rPr lang="en-US" dirty="0"/>
              <a:t> and log</a:t>
            </a:r>
            <a:r>
              <a:rPr lang="en-US" baseline="-25000" dirty="0"/>
              <a:t>2</a:t>
            </a:r>
            <a:r>
              <a:rPr lang="en-US" dirty="0"/>
              <a:t>FC thresholds</a:t>
            </a:r>
          </a:p>
          <a:p>
            <a:endParaRPr lang="en-US" dirty="0"/>
          </a:p>
          <a:p>
            <a:r>
              <a:rPr lang="en-US" dirty="0"/>
              <a:t>Blue: passes p-</a:t>
            </a:r>
            <a:r>
              <a:rPr lang="en-US" dirty="0" err="1"/>
              <a:t>val</a:t>
            </a:r>
            <a:r>
              <a:rPr lang="en-US" dirty="0"/>
              <a:t> threshold only</a:t>
            </a:r>
          </a:p>
          <a:p>
            <a:endParaRPr lang="en-US" dirty="0"/>
          </a:p>
          <a:p>
            <a:r>
              <a:rPr lang="en-US" dirty="0"/>
              <a:t>Green: passes log</a:t>
            </a:r>
            <a:r>
              <a:rPr lang="en-US" baseline="-25000" dirty="0"/>
              <a:t>2</a:t>
            </a:r>
            <a:r>
              <a:rPr lang="en-US" dirty="0"/>
              <a:t>FC threshold only</a:t>
            </a:r>
          </a:p>
          <a:p>
            <a:endParaRPr lang="en-US" dirty="0"/>
          </a:p>
          <a:p>
            <a:r>
              <a:rPr lang="en-US" dirty="0"/>
              <a:t>Gray: passes neither threshold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F79A115C-A033-D6EA-3862-1159A3365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86" y="1306285"/>
            <a:ext cx="6928102" cy="49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0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EFB1F1-CDAD-3150-277B-E85F6B99CA57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Differential expression – Visualizing results</a:t>
            </a:r>
          </a:p>
        </p:txBody>
      </p:sp>
      <p:pic>
        <p:nvPicPr>
          <p:cNvPr id="9" name="Picture 8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A1A87A7-4872-CF32-CC99-4676BD20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4"/>
          <a:stretch/>
        </p:blipFill>
        <p:spPr>
          <a:xfrm>
            <a:off x="4808618" y="970688"/>
            <a:ext cx="7025573" cy="3787619"/>
          </a:xfrm>
          <a:prstGeom prst="rect">
            <a:avLst/>
          </a:prstGeom>
        </p:spPr>
      </p:pic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D326D13F-9683-B8CF-B6BD-774C6A2AB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12" t="43539" b="38399"/>
          <a:stretch/>
        </p:blipFill>
        <p:spPr>
          <a:xfrm>
            <a:off x="8113704" y="4919460"/>
            <a:ext cx="964888" cy="1311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EB0E5-1486-18BD-EA09-D591FEB3E9C8}"/>
              </a:ext>
            </a:extLst>
          </p:cNvPr>
          <p:cNvSpPr txBox="1"/>
          <p:nvPr/>
        </p:nvSpPr>
        <p:spPr>
          <a:xfrm>
            <a:off x="357809" y="1253900"/>
            <a:ext cx="456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ComplexHeatmap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::Heatmap()</a:t>
            </a:r>
            <a:endParaRPr lang="en-US" dirty="0"/>
          </a:p>
          <a:p>
            <a:endParaRPr lang="en-US" dirty="0"/>
          </a:p>
          <a:p>
            <a:r>
              <a:rPr lang="en-US" dirty="0"/>
              <a:t>Rows: genes</a:t>
            </a:r>
          </a:p>
          <a:p>
            <a:endParaRPr lang="en-US" dirty="0"/>
          </a:p>
          <a:p>
            <a:r>
              <a:rPr lang="en-US" dirty="0"/>
              <a:t>Columns: cells (or samples for bulk)</a:t>
            </a:r>
          </a:p>
          <a:p>
            <a:endParaRPr lang="en-US" dirty="0"/>
          </a:p>
          <a:p>
            <a:r>
              <a:rPr lang="en-US" dirty="0"/>
              <a:t>Colors: log</a:t>
            </a:r>
            <a:r>
              <a:rPr lang="en-US" baseline="-25000" dirty="0"/>
              <a:t>2</a:t>
            </a:r>
            <a:r>
              <a:rPr lang="en-US" dirty="0"/>
              <a:t> fold change in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scale may be centered around a particular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mean of control or global mean</a:t>
            </a:r>
          </a:p>
          <a:p>
            <a:endParaRPr lang="en-US" dirty="0"/>
          </a:p>
          <a:p>
            <a:r>
              <a:rPr lang="en-US" dirty="0"/>
              <a:t>Columns and/or rows may be clustered</a:t>
            </a:r>
          </a:p>
          <a:p>
            <a:endParaRPr lang="en-US" dirty="0"/>
          </a:p>
          <a:p>
            <a:r>
              <a:rPr lang="en-US" dirty="0"/>
              <a:t>Annotation, colors, faceting/splitting, clustering can all be customized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7EA9D-9FE0-E2F5-2067-F85C7812D4F7}"/>
              </a:ext>
            </a:extLst>
          </p:cNvPr>
          <p:cNvSpPr txBox="1"/>
          <p:nvPr/>
        </p:nvSpPr>
        <p:spPr>
          <a:xfrm>
            <a:off x="6322142" y="63515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jokergoo.github.io</a:t>
            </a:r>
            <a:r>
              <a:rPr lang="en-US" dirty="0"/>
              <a:t>/</a:t>
            </a:r>
            <a:r>
              <a:rPr lang="en-US" dirty="0" err="1"/>
              <a:t>ComplexHeatmap</a:t>
            </a:r>
            <a:r>
              <a:rPr lang="en-US" dirty="0"/>
              <a:t>-reference/book/</a:t>
            </a:r>
          </a:p>
        </p:txBody>
      </p:sp>
    </p:spTree>
    <p:extLst>
      <p:ext uri="{BB962C8B-B14F-4D97-AF65-F5344CB8AC3E}">
        <p14:creationId xmlns:p14="http://schemas.microsoft.com/office/powerpoint/2010/main" val="1892604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03A8CB-2BC9-F647-0678-5A8FD6D502AF}"/>
              </a:ext>
            </a:extLst>
          </p:cNvPr>
          <p:cNvSpPr txBox="1"/>
          <p:nvPr/>
        </p:nvSpPr>
        <p:spPr>
          <a:xfrm>
            <a:off x="357808" y="347870"/>
            <a:ext cx="9644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Functional Analysis – Pathway and functional databases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2B64-814A-0734-1879-B0F479687539}"/>
              </a:ext>
            </a:extLst>
          </p:cNvPr>
          <p:cNvSpPr txBox="1"/>
          <p:nvPr/>
        </p:nvSpPr>
        <p:spPr>
          <a:xfrm>
            <a:off x="6096000" y="6279297"/>
            <a:ext cx="6097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2"/>
              </a:rPr>
              <a:t>https://www.gsea-msigdb.org/gsea/msigdb/human/collections.jsp</a:t>
            </a:r>
            <a:endParaRPr lang="en-US" sz="1200" dirty="0"/>
          </a:p>
          <a:p>
            <a:pPr algn="r"/>
            <a:r>
              <a:rPr lang="en-US" sz="1200" dirty="0">
                <a:hlinkClick r:id="rId3"/>
              </a:rPr>
              <a:t>https://geneontology.org</a:t>
            </a:r>
            <a:endParaRPr lang="en-US" sz="1200" dirty="0"/>
          </a:p>
        </p:txBody>
      </p:sp>
      <p:pic>
        <p:nvPicPr>
          <p:cNvPr id="11" name="Picture 4" descr="link description">
            <a:extLst>
              <a:ext uri="{FF2B5EF4-FFF2-40B4-BE49-F238E27FC236}">
                <a16:creationId xmlns:a16="http://schemas.microsoft.com/office/drawing/2014/main" id="{6F5A1350-B19D-E77A-FADE-822C0083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6" y="1237936"/>
            <a:ext cx="3713039" cy="388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7856A4-0334-7F01-DC93-5F7FC4C57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134" y="1422602"/>
            <a:ext cx="6674343" cy="4012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E08BC-E9C8-E061-3BF1-D1174DF15AB7}"/>
              </a:ext>
            </a:extLst>
          </p:cNvPr>
          <p:cNvSpPr txBox="1"/>
          <p:nvPr/>
        </p:nvSpPr>
        <p:spPr>
          <a:xfrm>
            <a:off x="446486" y="5296898"/>
            <a:ext cx="65290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May be accessed via package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msigbr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msigdbr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msigdbr_collections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 or visit </a:t>
            </a:r>
            <a:r>
              <a:rPr lang="en-US" sz="1800" dirty="0">
                <a:hlinkClick r:id="rId2"/>
              </a:rPr>
              <a:t>https://www.gsea-msigdb.org/gsea/msigdb/human/collections.jsp</a:t>
            </a:r>
            <a:r>
              <a:rPr lang="en-US" dirty="0"/>
              <a:t> </a:t>
            </a:r>
            <a:r>
              <a:rPr lang="en-US" dirty="0">
                <a:cs typeface="Courier New" panose="02070309020205020404" pitchFamily="49" charset="0"/>
              </a:rPr>
              <a:t>to view available collections of gene sets</a:t>
            </a:r>
          </a:p>
        </p:txBody>
      </p:sp>
    </p:spTree>
    <p:extLst>
      <p:ext uri="{BB962C8B-B14F-4D97-AF65-F5344CB8AC3E}">
        <p14:creationId xmlns:p14="http://schemas.microsoft.com/office/powerpoint/2010/main" val="3347970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03A8CB-2BC9-F647-0678-5A8FD6D502AF}"/>
              </a:ext>
            </a:extLst>
          </p:cNvPr>
          <p:cNvSpPr txBox="1"/>
          <p:nvPr/>
        </p:nvSpPr>
        <p:spPr>
          <a:xfrm>
            <a:off x="357808" y="347870"/>
            <a:ext cx="9644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Functional Analysis – Over-representation analysis (Hypergeometric test)</a:t>
            </a:r>
          </a:p>
        </p:txBody>
      </p:sp>
      <p:pic>
        <p:nvPicPr>
          <p:cNvPr id="8" name="Picture 7" descr="A table with different expressions&#10;&#10;Description automatically generated">
            <a:extLst>
              <a:ext uri="{FF2B5EF4-FFF2-40B4-BE49-F238E27FC236}">
                <a16:creationId xmlns:a16="http://schemas.microsoft.com/office/drawing/2014/main" id="{8EE7D9DC-7709-FFC2-79B3-CBC46921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081" y="1796720"/>
            <a:ext cx="5108000" cy="3391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A2B64-814A-0734-1879-B0F479687539}"/>
              </a:ext>
            </a:extLst>
          </p:cNvPr>
          <p:cNvSpPr txBox="1"/>
          <p:nvPr/>
        </p:nvSpPr>
        <p:spPr>
          <a:xfrm>
            <a:off x="6033357" y="6332361"/>
            <a:ext cx="6097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https://www.pathwaycommons.org/guide/primers/statistics/fishers_exact_test/</a:t>
            </a:r>
            <a:endParaRPr lang="en-US" sz="1200" dirty="0"/>
          </a:p>
          <a:p>
            <a:pPr algn="r"/>
            <a:endParaRPr lang="en-US" sz="1200" dirty="0"/>
          </a:p>
        </p:txBody>
      </p:sp>
      <p:pic>
        <p:nvPicPr>
          <p:cNvPr id="12" name="Picture 11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27CE19BA-A36E-BFFD-FA34-981322E39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693"/>
          <a:stretch/>
        </p:blipFill>
        <p:spPr>
          <a:xfrm>
            <a:off x="1693283" y="1049130"/>
            <a:ext cx="3296728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4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03A8CB-2BC9-F647-0678-5A8FD6D502AF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Functional Analysis – Gene set enrichment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57584-C8E1-9FD8-2025-113B4E4A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421" y="2036363"/>
            <a:ext cx="6653092" cy="3503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0F22DD-A6BF-86AB-29E3-0493F0C2A442}"/>
              </a:ext>
            </a:extLst>
          </p:cNvPr>
          <p:cNvSpPr txBox="1"/>
          <p:nvPr/>
        </p:nvSpPr>
        <p:spPr>
          <a:xfrm>
            <a:off x="5937068" y="6108047"/>
            <a:ext cx="6100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https://www.gsea-msigdb.org/gsea/msigdb/human/collections.jsp</a:t>
            </a:r>
          </a:p>
          <a:p>
            <a:pPr algn="r"/>
            <a:r>
              <a:rPr lang="en-US" sz="1400" dirty="0">
                <a:hlinkClick r:id="rId3"/>
              </a:rPr>
              <a:t>https://www.gsea-msigdb.org/gsea</a:t>
            </a:r>
            <a:endParaRPr lang="en-US" sz="1400" dirty="0"/>
          </a:p>
        </p:txBody>
      </p:sp>
      <p:pic>
        <p:nvPicPr>
          <p:cNvPr id="10" name="Picture 9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BAE1FD65-2751-8B4F-149A-9BE03B810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06" r="1056"/>
          <a:stretch/>
        </p:blipFill>
        <p:spPr>
          <a:xfrm>
            <a:off x="1240971" y="1049130"/>
            <a:ext cx="3187338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1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D62BD-82B0-9826-603F-2A19F49BC40B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Functional Analysis – Visualization</a:t>
            </a:r>
          </a:p>
        </p:txBody>
      </p:sp>
      <p:pic>
        <p:nvPicPr>
          <p:cNvPr id="6" name="Picture 5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E6A09062-EF36-DC36-C8CB-1E0F1CCC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809" y="809535"/>
            <a:ext cx="6553200" cy="546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694FC-BB1F-8ADE-0E8C-E0818CAF9AF4}"/>
              </a:ext>
            </a:extLst>
          </p:cNvPr>
          <p:cNvSpPr txBox="1"/>
          <p:nvPr/>
        </p:nvSpPr>
        <p:spPr>
          <a:xfrm>
            <a:off x="357809" y="1253900"/>
            <a:ext cx="456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Pathway dot plot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enrichplot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endParaRPr lang="en-US" dirty="0"/>
          </a:p>
          <a:p>
            <a:r>
              <a:rPr lang="en-US" dirty="0"/>
              <a:t>X-axis = ratio of significant genes in gene set to total genes in gene set</a:t>
            </a:r>
          </a:p>
          <a:p>
            <a:endParaRPr lang="en-US" dirty="0"/>
          </a:p>
          <a:p>
            <a:r>
              <a:rPr lang="en-US" dirty="0"/>
              <a:t>Y-axis = top scoring gene sets tested</a:t>
            </a:r>
          </a:p>
          <a:p>
            <a:endParaRPr lang="en-US" dirty="0"/>
          </a:p>
          <a:p>
            <a:r>
              <a:rPr lang="en-US" dirty="0"/>
              <a:t>Dot size = n significant genes in gene set</a:t>
            </a:r>
          </a:p>
          <a:p>
            <a:endParaRPr lang="en-US" dirty="0"/>
          </a:p>
          <a:p>
            <a:r>
              <a:rPr lang="en-US" dirty="0"/>
              <a:t>Dot color = FDR-corrected p-value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0D838-CA31-74F9-4B05-028A5B8C0D49}"/>
              </a:ext>
            </a:extLst>
          </p:cNvPr>
          <p:cNvSpPr txBox="1"/>
          <p:nvPr/>
        </p:nvSpPr>
        <p:spPr>
          <a:xfrm>
            <a:off x="5924006" y="6356241"/>
            <a:ext cx="6100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yulab-smu.top</a:t>
            </a:r>
            <a:r>
              <a:rPr lang="en-US" sz="1400" dirty="0"/>
              <a:t>/biomedical-knowledge-mining-book/</a:t>
            </a:r>
            <a:r>
              <a:rPr lang="en-US" sz="1400" dirty="0" err="1"/>
              <a:t>enrichplot.html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6624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FB4A3C-B700-A48F-8CA9-C95AC67E8DC6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elephant in the room…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923BF-199B-4DEA-10DE-2D0238808A8E}"/>
              </a:ext>
            </a:extLst>
          </p:cNvPr>
          <p:cNvSpPr txBox="1"/>
          <p:nvPr/>
        </p:nvSpPr>
        <p:spPr>
          <a:xfrm>
            <a:off x="6864531" y="2086684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🧟‍♀️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F68D9-0436-EED4-9272-FDE73B5A88E3}"/>
              </a:ext>
            </a:extLst>
          </p:cNvPr>
          <p:cNvSpPr txBox="1"/>
          <p:nvPr/>
        </p:nvSpPr>
        <p:spPr>
          <a:xfrm>
            <a:off x="2083526" y="2086684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🧟‍♂️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BFF116-F993-0A82-52EE-2C41D7EBC76D}"/>
              </a:ext>
            </a:extLst>
          </p:cNvPr>
          <p:cNvSpPr txBox="1"/>
          <p:nvPr/>
        </p:nvSpPr>
        <p:spPr>
          <a:xfrm>
            <a:off x="3032760" y="2086684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🧟‍♂️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56F6E-5BEF-A760-E516-A8601BB3F833}"/>
              </a:ext>
            </a:extLst>
          </p:cNvPr>
          <p:cNvSpPr txBox="1"/>
          <p:nvPr/>
        </p:nvSpPr>
        <p:spPr>
          <a:xfrm>
            <a:off x="3999411" y="2086683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🧟‍♂️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EB0C4-462E-623C-D0A9-BC051CB09E7D}"/>
              </a:ext>
            </a:extLst>
          </p:cNvPr>
          <p:cNvSpPr txBox="1"/>
          <p:nvPr/>
        </p:nvSpPr>
        <p:spPr>
          <a:xfrm>
            <a:off x="2549435" y="3056740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🧟‍♂️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CC6FF-2A3C-2AC5-D29D-95492BE336F0}"/>
              </a:ext>
            </a:extLst>
          </p:cNvPr>
          <p:cNvSpPr txBox="1"/>
          <p:nvPr/>
        </p:nvSpPr>
        <p:spPr>
          <a:xfrm>
            <a:off x="3565166" y="3079543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🧟‍♂️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3A899-00CC-CF9A-5127-58EC57AA89B7}"/>
              </a:ext>
            </a:extLst>
          </p:cNvPr>
          <p:cNvSpPr txBox="1"/>
          <p:nvPr/>
        </p:nvSpPr>
        <p:spPr>
          <a:xfrm>
            <a:off x="7969954" y="2086682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🧟‍♀️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3C088-19D9-58AA-C5E5-358862E061A4}"/>
              </a:ext>
            </a:extLst>
          </p:cNvPr>
          <p:cNvSpPr txBox="1"/>
          <p:nvPr/>
        </p:nvSpPr>
        <p:spPr>
          <a:xfrm>
            <a:off x="8936605" y="2086682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🧟‍♀️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8E50A-920F-EF49-91CA-BAFF9D57C378}"/>
              </a:ext>
            </a:extLst>
          </p:cNvPr>
          <p:cNvSpPr txBox="1"/>
          <p:nvPr/>
        </p:nvSpPr>
        <p:spPr>
          <a:xfrm>
            <a:off x="7485017" y="3011135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🧟‍♀️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F25377-D4CD-4F1C-FBC3-1E3DA5EC8996}"/>
              </a:ext>
            </a:extLst>
          </p:cNvPr>
          <p:cNvSpPr txBox="1"/>
          <p:nvPr/>
        </p:nvSpPr>
        <p:spPr>
          <a:xfrm>
            <a:off x="8454891" y="3011135"/>
            <a:ext cx="620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Apple Color Emoji" pitchFamily="2" charset="0"/>
              </a:rPr>
              <a:t>🧟‍♀️</a:t>
            </a:r>
          </a:p>
        </p:txBody>
      </p:sp>
    </p:spTree>
    <p:extLst>
      <p:ext uri="{BB962C8B-B14F-4D97-AF65-F5344CB8AC3E}">
        <p14:creationId xmlns:p14="http://schemas.microsoft.com/office/powerpoint/2010/main" val="3662751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FB4A3C-B700-A48F-8CA9-C95AC67E8DC6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elephant in the room…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D35391-FE64-5CD2-F9C2-A9369D9E9C29}"/>
              </a:ext>
            </a:extLst>
          </p:cNvPr>
          <p:cNvSpPr txBox="1"/>
          <p:nvPr/>
        </p:nvSpPr>
        <p:spPr>
          <a:xfrm>
            <a:off x="4582114" y="1306763"/>
            <a:ext cx="1148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🧑‍💻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5A8930-D78B-3924-0BBD-560511831B54}"/>
              </a:ext>
            </a:extLst>
          </p:cNvPr>
          <p:cNvSpPr txBox="1"/>
          <p:nvPr/>
        </p:nvSpPr>
        <p:spPr>
          <a:xfrm>
            <a:off x="5635661" y="1306763"/>
            <a:ext cx="1148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🧑‍💻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8C3E5-6D7E-E00B-B7B0-E2AFA9D83071}"/>
              </a:ext>
            </a:extLst>
          </p:cNvPr>
          <p:cNvSpPr txBox="1"/>
          <p:nvPr/>
        </p:nvSpPr>
        <p:spPr>
          <a:xfrm>
            <a:off x="6634782" y="1285549"/>
            <a:ext cx="1148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🧑‍💻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9383C-554C-25A3-105C-2B6E539E9B23}"/>
              </a:ext>
            </a:extLst>
          </p:cNvPr>
          <p:cNvSpPr txBox="1"/>
          <p:nvPr/>
        </p:nvSpPr>
        <p:spPr>
          <a:xfrm>
            <a:off x="5286325" y="2343640"/>
            <a:ext cx="1148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🧑‍💻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5603B-72CA-67A0-9286-6477FFFAFD08}"/>
              </a:ext>
            </a:extLst>
          </p:cNvPr>
          <p:cNvSpPr txBox="1"/>
          <p:nvPr/>
        </p:nvSpPr>
        <p:spPr>
          <a:xfrm>
            <a:off x="6230707" y="2374625"/>
            <a:ext cx="1148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🧑‍💻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AA9A6-CC5C-DE63-8270-9B83624A253F}"/>
              </a:ext>
            </a:extLst>
          </p:cNvPr>
          <p:cNvSpPr txBox="1"/>
          <p:nvPr/>
        </p:nvSpPr>
        <p:spPr>
          <a:xfrm>
            <a:off x="1709178" y="3867135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🧟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C8A8E-A051-A7C6-B793-284CF002838C}"/>
              </a:ext>
            </a:extLst>
          </p:cNvPr>
          <p:cNvSpPr txBox="1"/>
          <p:nvPr/>
        </p:nvSpPr>
        <p:spPr>
          <a:xfrm>
            <a:off x="3563108" y="4770675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🧟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2701D-5BFB-A666-DFDA-5FB0B9E01DAE}"/>
              </a:ext>
            </a:extLst>
          </p:cNvPr>
          <p:cNvSpPr txBox="1"/>
          <p:nvPr/>
        </p:nvSpPr>
        <p:spPr>
          <a:xfrm>
            <a:off x="2516708" y="4679766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🧟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F410C0-D28D-7E51-887F-AE80186D8315}"/>
              </a:ext>
            </a:extLst>
          </p:cNvPr>
          <p:cNvSpPr txBox="1"/>
          <p:nvPr/>
        </p:nvSpPr>
        <p:spPr>
          <a:xfrm>
            <a:off x="3952816" y="3901412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🧟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73946A-CF6F-264E-73FE-37ABDF6CCA28}"/>
              </a:ext>
            </a:extLst>
          </p:cNvPr>
          <p:cNvSpPr txBox="1"/>
          <p:nvPr/>
        </p:nvSpPr>
        <p:spPr>
          <a:xfrm>
            <a:off x="3008434" y="3845921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🧟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3D8B3C-F088-FD09-6405-FC0072934F9F}"/>
              </a:ext>
            </a:extLst>
          </p:cNvPr>
          <p:cNvSpPr txBox="1"/>
          <p:nvPr/>
        </p:nvSpPr>
        <p:spPr>
          <a:xfrm>
            <a:off x="7379245" y="3755012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🧛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58F7F2-92B6-60CF-0BC4-165A19F308B0}"/>
              </a:ext>
            </a:extLst>
          </p:cNvPr>
          <p:cNvSpPr txBox="1"/>
          <p:nvPr/>
        </p:nvSpPr>
        <p:spPr>
          <a:xfrm>
            <a:off x="8344472" y="4423450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🧛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0BE1B1-0C00-8C8E-24E7-4B4C02CDF409}"/>
              </a:ext>
            </a:extLst>
          </p:cNvPr>
          <p:cNvSpPr txBox="1"/>
          <p:nvPr/>
        </p:nvSpPr>
        <p:spPr>
          <a:xfrm>
            <a:off x="7488476" y="4679766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🧛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8D6FAC-66D7-823F-5FF1-E99554DCB606}"/>
              </a:ext>
            </a:extLst>
          </p:cNvPr>
          <p:cNvSpPr txBox="1"/>
          <p:nvPr/>
        </p:nvSpPr>
        <p:spPr>
          <a:xfrm>
            <a:off x="9118475" y="4059811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🧛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576F-5272-BBC1-867E-B157A52CA9E1}"/>
              </a:ext>
            </a:extLst>
          </p:cNvPr>
          <p:cNvSpPr txBox="1"/>
          <p:nvPr/>
        </p:nvSpPr>
        <p:spPr>
          <a:xfrm>
            <a:off x="8313926" y="3551980"/>
            <a:ext cx="1109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🧛</a:t>
            </a:r>
          </a:p>
        </p:txBody>
      </p:sp>
    </p:spTree>
    <p:extLst>
      <p:ext uri="{BB962C8B-B14F-4D97-AF65-F5344CB8AC3E}">
        <p14:creationId xmlns:p14="http://schemas.microsoft.com/office/powerpoint/2010/main" val="2649329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Bulk differential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A218E-D6BE-D066-6848-EBBA4A52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86" y="1752568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F7596-AFEE-B390-6A1A-CE934572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80" y="1899279"/>
            <a:ext cx="1745036" cy="1745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551F72-6A31-5F22-36F7-62F95F8A3BE0}"/>
              </a:ext>
            </a:extLst>
          </p:cNvPr>
          <p:cNvSpPr txBox="1"/>
          <p:nvPr/>
        </p:nvSpPr>
        <p:spPr>
          <a:xfrm>
            <a:off x="6637816" y="1246258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Bulk RNA-</a:t>
            </a:r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3BF1A-3371-6B11-1647-5E537A81CD29}"/>
              </a:ext>
            </a:extLst>
          </p:cNvPr>
          <p:cNvSpPr txBox="1"/>
          <p:nvPr/>
        </p:nvSpPr>
        <p:spPr>
          <a:xfrm>
            <a:off x="2873276" y="1174412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scRNA-seq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CD3CA34-E897-A695-B7EA-83FA7306661C}"/>
              </a:ext>
            </a:extLst>
          </p:cNvPr>
          <p:cNvCxnSpPr/>
          <p:nvPr/>
        </p:nvCxnSpPr>
        <p:spPr>
          <a:xfrm>
            <a:off x="5276334" y="2699951"/>
            <a:ext cx="8773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4D57EBD-F199-8FE3-E334-92BE1260D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43" y="4288512"/>
            <a:ext cx="6157785" cy="249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13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A00C-D987-65D9-3795-8F34F103CF90}"/>
              </a:ext>
            </a:extLst>
          </p:cNvPr>
          <p:cNvSpPr txBox="1"/>
          <p:nvPr/>
        </p:nvSpPr>
        <p:spPr>
          <a:xfrm>
            <a:off x="3440356" y="3730269"/>
            <a:ext cx="157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QC/processing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554F6-240A-88F9-13CE-579470C1E54C}"/>
              </a:ext>
            </a:extLst>
          </p:cNvPr>
          <p:cNvSpPr txBox="1"/>
          <p:nvPr/>
        </p:nvSpPr>
        <p:spPr>
          <a:xfrm>
            <a:off x="5296003" y="3591769"/>
            <a:ext cx="16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DE01C-B25C-5C26-EF87-4401F443B4C9}"/>
              </a:ext>
            </a:extLst>
          </p:cNvPr>
          <p:cNvSpPr txBox="1"/>
          <p:nvPr/>
        </p:nvSpPr>
        <p:spPr>
          <a:xfrm>
            <a:off x="7518302" y="3644963"/>
            <a:ext cx="121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CE823-68D9-3052-D943-8EC9978F963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016508" y="3914935"/>
            <a:ext cx="27949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2AA75D-12D2-1F8F-0043-ACEF4E1B84C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10423" y="3936102"/>
            <a:ext cx="507879" cy="320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CC4C1E-CE12-112E-6996-27DEE4B7D06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549903" y="2551505"/>
            <a:ext cx="3072576" cy="11988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2839A0-9911-193D-60AA-433F1F437954}"/>
              </a:ext>
            </a:extLst>
          </p:cNvPr>
          <p:cNvSpPr txBox="1"/>
          <p:nvPr/>
        </p:nvSpPr>
        <p:spPr>
          <a:xfrm>
            <a:off x="425675" y="2006518"/>
            <a:ext cx="279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Single-sample </a:t>
            </a:r>
            <a:r>
              <a:rPr lang="en-US" b="1" dirty="0" err="1">
                <a:solidFill>
                  <a:schemeClr val="accent4"/>
                </a:solidFill>
              </a:rPr>
              <a:t>scRNA</a:t>
            </a:r>
            <a:r>
              <a:rPr lang="en-US" b="1" dirty="0">
                <a:solidFill>
                  <a:schemeClr val="accent4"/>
                </a:solidFill>
              </a:rPr>
              <a:t>-seq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4DCF3-D4DB-277E-462B-236C811AB1F2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3968235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Bulk differential expression - linear modeling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838CB09D-7395-AD29-D0B0-6179F5E9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22" y="1993942"/>
            <a:ext cx="5874630" cy="3820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AAD6C9-C9BE-791C-5363-17E256ACC896}"/>
              </a:ext>
            </a:extLst>
          </p:cNvPr>
          <p:cNvSpPr txBox="1"/>
          <p:nvPr/>
        </p:nvSpPr>
        <p:spPr>
          <a:xfrm>
            <a:off x="2644347" y="6248520"/>
            <a:ext cx="942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https://github.com/hbctraining/DGE_workshop_salmon_online</a:t>
            </a:r>
            <a:endParaRPr lang="en-US" sz="1400" dirty="0"/>
          </a:p>
          <a:p>
            <a:pPr algn="r"/>
            <a:r>
              <a:rPr lang="en-US" sz="1400" dirty="0">
                <a:hlinkClick r:id="rId4"/>
              </a:rPr>
              <a:t>https://bioconductor.org/packages/release/workflows/vignettes/RNAseq123/inst/doc/designmatrices.html</a:t>
            </a:r>
            <a:endParaRPr lang="en-US" sz="1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DD86CF-F7CE-0270-3662-2A67EDDF3460}"/>
              </a:ext>
            </a:extLst>
          </p:cNvPr>
          <p:cNvGrpSpPr/>
          <p:nvPr/>
        </p:nvGrpSpPr>
        <p:grpSpPr>
          <a:xfrm>
            <a:off x="357810" y="2292831"/>
            <a:ext cx="4638734" cy="4307395"/>
            <a:chOff x="357809" y="1500506"/>
            <a:chExt cx="5128591" cy="4762262"/>
          </a:xfrm>
        </p:grpSpPr>
        <p:pic>
          <p:nvPicPr>
            <p:cNvPr id="3" name="Picture 2" descr="A diagram of a model of genetic modification&#10;&#10;Description automatically generated">
              <a:extLst>
                <a:ext uri="{FF2B5EF4-FFF2-40B4-BE49-F238E27FC236}">
                  <a16:creationId xmlns:a16="http://schemas.microsoft.com/office/drawing/2014/main" id="{4CB76353-6916-3475-8236-23510B84C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09" y="1500506"/>
              <a:ext cx="5128591" cy="4762262"/>
            </a:xfrm>
            <a:prstGeom prst="rect">
              <a:avLst/>
            </a:prstGeom>
          </p:spPr>
        </p:pic>
        <p:pic>
          <p:nvPicPr>
            <p:cNvPr id="15" name="Picture 14" descr="A diagram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EBD87371-DA08-184A-35D9-6374AFE2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939" y="1520802"/>
              <a:ext cx="2266877" cy="265498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91678-C675-D8F3-9FC8-1BC535BE3B6D}"/>
                </a:ext>
              </a:extLst>
            </p:cNvPr>
            <p:cNvSpPr/>
            <p:nvPr/>
          </p:nvSpPr>
          <p:spPr>
            <a:xfrm>
              <a:off x="2409568" y="2792627"/>
              <a:ext cx="313248" cy="1383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45BF3B-2761-A300-A2A3-40F9DC1EFEC9}"/>
                </a:ext>
              </a:extLst>
            </p:cNvPr>
            <p:cNvSpPr/>
            <p:nvPr/>
          </p:nvSpPr>
          <p:spPr>
            <a:xfrm>
              <a:off x="2117125" y="2726725"/>
              <a:ext cx="556400" cy="18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999044-272D-5109-2119-AA15A3270798}"/>
                </a:ext>
              </a:extLst>
            </p:cNvPr>
            <p:cNvSpPr/>
            <p:nvPr/>
          </p:nvSpPr>
          <p:spPr>
            <a:xfrm>
              <a:off x="2166416" y="4002490"/>
              <a:ext cx="556400" cy="18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4D57EBD-F199-8FE3-E334-92BE1260D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8" r="1875" b="3253"/>
          <a:stretch/>
        </p:blipFill>
        <p:spPr bwMode="auto">
          <a:xfrm>
            <a:off x="2876453" y="1897625"/>
            <a:ext cx="1651394" cy="205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D8989B-9CC7-560D-7E7E-57C87636DB19}"/>
              </a:ext>
            </a:extLst>
          </p:cNvPr>
          <p:cNvSpPr txBox="1"/>
          <p:nvPr/>
        </p:nvSpPr>
        <p:spPr>
          <a:xfrm>
            <a:off x="446567" y="784819"/>
            <a:ext cx="712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 software account for two sides of the linear model: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9D0D9-D51F-1D40-9009-AFA4F40CC6F1}"/>
              </a:ext>
            </a:extLst>
          </p:cNvPr>
          <p:cNvSpPr txBox="1"/>
          <p:nvPr/>
        </p:nvSpPr>
        <p:spPr>
          <a:xfrm>
            <a:off x="446566" y="1255311"/>
            <a:ext cx="584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Response variable (gene expression)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B5B472-EAB5-46CE-1D62-61697FAD9DD9}"/>
              </a:ext>
            </a:extLst>
          </p:cNvPr>
          <p:cNvSpPr txBox="1"/>
          <p:nvPr/>
        </p:nvSpPr>
        <p:spPr>
          <a:xfrm>
            <a:off x="6066803" y="1246484"/>
            <a:ext cx="584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design (study design)</a:t>
            </a:r>
          </a:p>
        </p:txBody>
      </p:sp>
    </p:spTree>
    <p:extLst>
      <p:ext uri="{BB962C8B-B14F-4D97-AF65-F5344CB8AC3E}">
        <p14:creationId xmlns:p14="http://schemas.microsoft.com/office/powerpoint/2010/main" val="1082586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Bulk differential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A218E-D6BE-D066-6848-EBBA4A52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86" y="1752568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F7596-AFEE-B390-6A1A-CE934572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80" y="1899279"/>
            <a:ext cx="1745036" cy="1745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551F72-6A31-5F22-36F7-62F95F8A3BE0}"/>
              </a:ext>
            </a:extLst>
          </p:cNvPr>
          <p:cNvSpPr txBox="1"/>
          <p:nvPr/>
        </p:nvSpPr>
        <p:spPr>
          <a:xfrm>
            <a:off x="6637816" y="1246258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Bulk RNA-</a:t>
            </a:r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3BF1A-3371-6B11-1647-5E537A81CD29}"/>
              </a:ext>
            </a:extLst>
          </p:cNvPr>
          <p:cNvSpPr txBox="1"/>
          <p:nvPr/>
        </p:nvSpPr>
        <p:spPr>
          <a:xfrm>
            <a:off x="2873276" y="1174412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scRNA-seq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CD3CA34-E897-A695-B7EA-83FA7306661C}"/>
              </a:ext>
            </a:extLst>
          </p:cNvPr>
          <p:cNvCxnSpPr/>
          <p:nvPr/>
        </p:nvCxnSpPr>
        <p:spPr>
          <a:xfrm>
            <a:off x="5276334" y="2699951"/>
            <a:ext cx="8773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2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5D59BA7-9F58-D6AD-4FAD-F514FACE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86" y="1752568"/>
            <a:ext cx="2143125" cy="2143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Pseudobulk</a:t>
            </a:r>
            <a:r>
              <a:rPr lang="en-US" sz="2400" b="1" dirty="0"/>
              <a:t> differential expression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61BF7-B5A4-77D9-73B3-E88E28EA6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6484862" y="1596160"/>
            <a:ext cx="741623" cy="12072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DC8D40-A0CC-9814-7FFD-061A3DC1795C}"/>
              </a:ext>
            </a:extLst>
          </p:cNvPr>
          <p:cNvCxnSpPr>
            <a:cxnSpLocks/>
          </p:cNvCxnSpPr>
          <p:nvPr/>
        </p:nvCxnSpPr>
        <p:spPr>
          <a:xfrm>
            <a:off x="4696750" y="3247879"/>
            <a:ext cx="1586483" cy="372309"/>
          </a:xfrm>
          <a:prstGeom prst="straightConnector1">
            <a:avLst/>
          </a:prstGeom>
          <a:ln w="38100">
            <a:solidFill>
              <a:srgbClr val="8A94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C1AA6A7-9021-6110-B6B4-1433954BE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7406703" y="1596160"/>
            <a:ext cx="741623" cy="1207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CAAB0-3905-DA9E-84E9-30C685B7A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8328544" y="1596160"/>
            <a:ext cx="741623" cy="1207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49F5CF-7E80-AEBD-6246-4ECBA6BB0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8368867" y="3016575"/>
            <a:ext cx="741623" cy="1207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3E66CD-D00A-F490-76C2-F4160978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6484862" y="3016574"/>
            <a:ext cx="741623" cy="1207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E65B82-575D-3E6A-961F-2DE52AC54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7406703" y="3016573"/>
            <a:ext cx="741623" cy="120723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ACB14F-24D9-1844-A13E-3500D2BF6FE1}"/>
              </a:ext>
            </a:extLst>
          </p:cNvPr>
          <p:cNvCxnSpPr>
            <a:cxnSpLocks/>
          </p:cNvCxnSpPr>
          <p:nvPr/>
        </p:nvCxnSpPr>
        <p:spPr>
          <a:xfrm>
            <a:off x="4797564" y="3054114"/>
            <a:ext cx="1586483" cy="372309"/>
          </a:xfrm>
          <a:prstGeom prst="straightConnector1">
            <a:avLst/>
          </a:prstGeom>
          <a:ln w="381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6EF8BE-231C-753F-5728-0D5283396FE9}"/>
              </a:ext>
            </a:extLst>
          </p:cNvPr>
          <p:cNvCxnSpPr>
            <a:cxnSpLocks/>
          </p:cNvCxnSpPr>
          <p:nvPr/>
        </p:nvCxnSpPr>
        <p:spPr>
          <a:xfrm>
            <a:off x="4859185" y="2830418"/>
            <a:ext cx="1586483" cy="3723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1D4467-D84A-85CB-0CDC-6277270F9D3A}"/>
              </a:ext>
            </a:extLst>
          </p:cNvPr>
          <p:cNvCxnSpPr>
            <a:cxnSpLocks/>
          </p:cNvCxnSpPr>
          <p:nvPr/>
        </p:nvCxnSpPr>
        <p:spPr>
          <a:xfrm flipV="1">
            <a:off x="4898321" y="2495742"/>
            <a:ext cx="1473276" cy="478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D2A6A3-2161-6D95-041D-2E9E70E682DC}"/>
              </a:ext>
            </a:extLst>
          </p:cNvPr>
          <p:cNvCxnSpPr>
            <a:cxnSpLocks/>
          </p:cNvCxnSpPr>
          <p:nvPr/>
        </p:nvCxnSpPr>
        <p:spPr>
          <a:xfrm flipV="1">
            <a:off x="4831368" y="2301237"/>
            <a:ext cx="1473276" cy="478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DD7C5F-CD4B-8E7A-1BD0-A2C595944C5E}"/>
              </a:ext>
            </a:extLst>
          </p:cNvPr>
          <p:cNvCxnSpPr>
            <a:cxnSpLocks/>
          </p:cNvCxnSpPr>
          <p:nvPr/>
        </p:nvCxnSpPr>
        <p:spPr>
          <a:xfrm flipV="1">
            <a:off x="4753353" y="2083571"/>
            <a:ext cx="1473276" cy="47801"/>
          </a:xfrm>
          <a:prstGeom prst="straightConnector1">
            <a:avLst/>
          </a:prstGeom>
          <a:ln w="38100">
            <a:solidFill>
              <a:srgbClr val="F66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95E01C-8F87-2940-83AC-4B2DF292FEB2}"/>
              </a:ext>
            </a:extLst>
          </p:cNvPr>
          <p:cNvSpPr txBox="1"/>
          <p:nvPr/>
        </p:nvSpPr>
        <p:spPr>
          <a:xfrm>
            <a:off x="6072365" y="1246258"/>
            <a:ext cx="2997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Pseudobulk</a:t>
            </a:r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 RNA-seq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1188AC-CBAC-D1DE-B669-CD81F6F1E4E9}"/>
              </a:ext>
            </a:extLst>
          </p:cNvPr>
          <p:cNvSpPr txBox="1"/>
          <p:nvPr/>
        </p:nvSpPr>
        <p:spPr>
          <a:xfrm>
            <a:off x="2873276" y="1174412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scRNA-seq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866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5D59BA7-9F58-D6AD-4FAD-F514FACE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86" y="1752568"/>
            <a:ext cx="2143125" cy="2143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Pseudobulk</a:t>
            </a:r>
            <a:r>
              <a:rPr lang="en-US" sz="2400" b="1" dirty="0"/>
              <a:t> differential expression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61BF7-B5A4-77D9-73B3-E88E28EA6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6484862" y="1596160"/>
            <a:ext cx="741623" cy="12072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DC8D40-A0CC-9814-7FFD-061A3DC1795C}"/>
              </a:ext>
            </a:extLst>
          </p:cNvPr>
          <p:cNvCxnSpPr>
            <a:cxnSpLocks/>
          </p:cNvCxnSpPr>
          <p:nvPr/>
        </p:nvCxnSpPr>
        <p:spPr>
          <a:xfrm>
            <a:off x="4696750" y="3247879"/>
            <a:ext cx="1586483" cy="372309"/>
          </a:xfrm>
          <a:prstGeom prst="straightConnector1">
            <a:avLst/>
          </a:prstGeom>
          <a:ln w="38100">
            <a:solidFill>
              <a:srgbClr val="8A94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C1AA6A7-9021-6110-B6B4-1433954BE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7406703" y="1596160"/>
            <a:ext cx="741623" cy="1207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CAAB0-3905-DA9E-84E9-30C685B7A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8328544" y="1596160"/>
            <a:ext cx="741623" cy="1207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49F5CF-7E80-AEBD-6246-4ECBA6BB0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8368867" y="3016575"/>
            <a:ext cx="741623" cy="1207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3E66CD-D00A-F490-76C2-F4160978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6484862" y="3016574"/>
            <a:ext cx="741623" cy="1207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E65B82-575D-3E6A-961F-2DE52AC54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00" b="96000" l="9778" r="89778">
                        <a14:foregroundMark x1="11556" y1="22222" x2="39111" y2="21333"/>
                        <a14:foregroundMark x1="39111" y1="21333" x2="46667" y2="21333"/>
                        <a14:foregroundMark x1="21470" y1="86492" x2="41333" y2="92889"/>
                        <a14:foregroundMark x1="41333" y1="92889" x2="43111" y2="91556"/>
                        <a14:foregroundMark x1="36000" y1="29778" x2="38222" y2="24444"/>
                        <a14:foregroundMark x1="36889" y1="20444" x2="43556" y2="4000"/>
                        <a14:foregroundMark x1="49333" y1="17333" x2="12000" y2="18222"/>
                        <a14:foregroundMark x1="12889" y1="16889" x2="17333" y2="17333"/>
                        <a14:foregroundMark x1="12000" y1="16444" x2="14667" y2="17333"/>
                        <a14:foregroundMark x1="50667" y1="16889" x2="50667" y2="16889"/>
                        <a14:foregroundMark x1="51111" y1="16444" x2="51111" y2="16444"/>
                        <a14:foregroundMark x1="52000" y1="16444" x2="52000" y2="16444"/>
                        <a14:foregroundMark x1="52000" y1="17333" x2="52000" y2="17333"/>
                        <a14:foregroundMark x1="18222" y1="92889" x2="44889" y2="92444"/>
                        <a14:foregroundMark x1="23111" y1="94667" x2="39111" y2="93778"/>
                        <a14:foregroundMark x1="36444" y1="96000" x2="44444" y2="94222"/>
                        <a14:foregroundMark x1="10667" y1="20000" x2="15111" y2="56889"/>
                        <a14:foregroundMark x1="13333" y1="16444" x2="20000" y2="16889"/>
                        <a14:foregroundMark x1="19556" y1="16000" x2="22667" y2="16444"/>
                        <a14:foregroundMark x1="17333" y1="15111" x2="21333" y2="15556"/>
                        <a14:backgroundMark x1="12889" y1="84889" x2="12889" y2="84889"/>
                        <a14:backgroundMark x1="13778" y1="85333" x2="13778" y2="85333"/>
                        <a14:backgroundMark x1="13778" y1="84444" x2="13778" y2="84444"/>
                        <a14:backgroundMark x1="13778" y1="84889" x2="13778" y2="84889"/>
                        <a14:backgroundMark x1="13778" y1="84889" x2="13778" y2="84889"/>
                        <a14:backgroundMark x1="13778" y1="84444" x2="13333" y2="86667"/>
                        <a14:backgroundMark x1="13333" y1="82667" x2="14222" y2="89333"/>
                      </a14:backgroundRemoval>
                    </a14:imgEffect>
                  </a14:imgLayer>
                </a14:imgProps>
              </a:ext>
            </a:extLst>
          </a:blip>
          <a:srcRect r="38568"/>
          <a:stretch/>
        </p:blipFill>
        <p:spPr>
          <a:xfrm>
            <a:off x="7406703" y="3016573"/>
            <a:ext cx="741623" cy="120723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ACB14F-24D9-1844-A13E-3500D2BF6FE1}"/>
              </a:ext>
            </a:extLst>
          </p:cNvPr>
          <p:cNvCxnSpPr>
            <a:cxnSpLocks/>
          </p:cNvCxnSpPr>
          <p:nvPr/>
        </p:nvCxnSpPr>
        <p:spPr>
          <a:xfrm>
            <a:off x="4797564" y="3054114"/>
            <a:ext cx="1586483" cy="372309"/>
          </a:xfrm>
          <a:prstGeom prst="straightConnector1">
            <a:avLst/>
          </a:prstGeom>
          <a:ln w="381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6EF8BE-231C-753F-5728-0D5283396FE9}"/>
              </a:ext>
            </a:extLst>
          </p:cNvPr>
          <p:cNvCxnSpPr>
            <a:cxnSpLocks/>
          </p:cNvCxnSpPr>
          <p:nvPr/>
        </p:nvCxnSpPr>
        <p:spPr>
          <a:xfrm>
            <a:off x="4859185" y="2830418"/>
            <a:ext cx="1586483" cy="3723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1D4467-D84A-85CB-0CDC-6277270F9D3A}"/>
              </a:ext>
            </a:extLst>
          </p:cNvPr>
          <p:cNvCxnSpPr>
            <a:cxnSpLocks/>
          </p:cNvCxnSpPr>
          <p:nvPr/>
        </p:nvCxnSpPr>
        <p:spPr>
          <a:xfrm flipV="1">
            <a:off x="4898321" y="2495742"/>
            <a:ext cx="1473276" cy="478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D2A6A3-2161-6D95-041D-2E9E70E682DC}"/>
              </a:ext>
            </a:extLst>
          </p:cNvPr>
          <p:cNvCxnSpPr>
            <a:cxnSpLocks/>
          </p:cNvCxnSpPr>
          <p:nvPr/>
        </p:nvCxnSpPr>
        <p:spPr>
          <a:xfrm flipV="1">
            <a:off x="4831368" y="2301237"/>
            <a:ext cx="1473276" cy="478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DD7C5F-CD4B-8E7A-1BD0-A2C595944C5E}"/>
              </a:ext>
            </a:extLst>
          </p:cNvPr>
          <p:cNvCxnSpPr>
            <a:cxnSpLocks/>
          </p:cNvCxnSpPr>
          <p:nvPr/>
        </p:nvCxnSpPr>
        <p:spPr>
          <a:xfrm flipV="1">
            <a:off x="4753353" y="2083571"/>
            <a:ext cx="1473276" cy="47801"/>
          </a:xfrm>
          <a:prstGeom prst="straightConnector1">
            <a:avLst/>
          </a:prstGeom>
          <a:ln w="38100">
            <a:solidFill>
              <a:srgbClr val="F66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95E01C-8F87-2940-83AC-4B2DF292FEB2}"/>
              </a:ext>
            </a:extLst>
          </p:cNvPr>
          <p:cNvSpPr txBox="1"/>
          <p:nvPr/>
        </p:nvSpPr>
        <p:spPr>
          <a:xfrm>
            <a:off x="6072365" y="1246258"/>
            <a:ext cx="2997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Pseudobulk</a:t>
            </a:r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 RNA-seq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1188AC-CBAC-D1DE-B669-CD81F6F1E4E9}"/>
              </a:ext>
            </a:extLst>
          </p:cNvPr>
          <p:cNvSpPr txBox="1"/>
          <p:nvPr/>
        </p:nvSpPr>
        <p:spPr>
          <a:xfrm>
            <a:off x="2873276" y="1174412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scRNA-seq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E472FE-F0A2-0FD5-6550-BF1B956211CE}"/>
              </a:ext>
            </a:extLst>
          </p:cNvPr>
          <p:cNvSpPr txBox="1"/>
          <p:nvPr/>
        </p:nvSpPr>
        <p:spPr>
          <a:xfrm>
            <a:off x="2858146" y="4790381"/>
            <a:ext cx="1576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Subset cell type(s) of interest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9ED028-8425-369C-9A1A-6085626C03B2}"/>
              </a:ext>
            </a:extLst>
          </p:cNvPr>
          <p:cNvSpPr txBox="1"/>
          <p:nvPr/>
        </p:nvSpPr>
        <p:spPr>
          <a:xfrm>
            <a:off x="4970761" y="4928881"/>
            <a:ext cx="198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 raw counts </a:t>
            </a:r>
          </a:p>
          <a:p>
            <a:pPr algn="ctr"/>
            <a:r>
              <a:rPr lang="en-US" dirty="0"/>
              <a:t>(post QC filtering)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8AF021-D6A3-5B9C-DD94-9A1850286536}"/>
              </a:ext>
            </a:extLst>
          </p:cNvPr>
          <p:cNvSpPr txBox="1"/>
          <p:nvPr/>
        </p:nvSpPr>
        <p:spPr>
          <a:xfrm>
            <a:off x="7571266" y="4967693"/>
            <a:ext cx="184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Aggregate (sum) counts by sample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625AA05-74AA-600A-6CBB-6395542C5CE9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4434298" y="5252046"/>
            <a:ext cx="53646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247815-FD53-A9BC-8FA0-0FEE3C59D877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6953754" y="5252047"/>
            <a:ext cx="617512" cy="38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19230C4-3CD2-131A-8A73-EB1FC089A545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9414948" y="5290859"/>
            <a:ext cx="5237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image">
            <a:extLst>
              <a:ext uri="{FF2B5EF4-FFF2-40B4-BE49-F238E27FC236}">
                <a16:creationId xmlns:a16="http://schemas.microsoft.com/office/drawing/2014/main" id="{C3C26415-57A0-509E-28E2-37720BC6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8" r="1875" b="3253"/>
          <a:stretch/>
        </p:blipFill>
        <p:spPr bwMode="auto">
          <a:xfrm>
            <a:off x="10039505" y="4244834"/>
            <a:ext cx="1684033" cy="209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140EB122-4D2F-9149-2652-EAF33CC2FC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29" y="4096944"/>
            <a:ext cx="2326052" cy="2349017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5803DAA-194D-35BB-F9F0-C7D09C1AD26A}"/>
              </a:ext>
            </a:extLst>
          </p:cNvPr>
          <p:cNvCxnSpPr>
            <a:cxnSpLocks/>
          </p:cNvCxnSpPr>
          <p:nvPr/>
        </p:nvCxnSpPr>
        <p:spPr>
          <a:xfrm>
            <a:off x="2451305" y="5252046"/>
            <a:ext cx="570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142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10EEE-F5EC-CC3D-3CA2-D228FF5F3C23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Pseudobulk</a:t>
            </a:r>
            <a:r>
              <a:rPr lang="en-US" sz="2400" b="1" dirty="0"/>
              <a:t> differential expression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76097D-0639-956B-8474-4A2AC024E5FE}"/>
              </a:ext>
            </a:extLst>
          </p:cNvPr>
          <p:cNvGrpSpPr/>
          <p:nvPr/>
        </p:nvGrpSpPr>
        <p:grpSpPr>
          <a:xfrm>
            <a:off x="6577337" y="1432860"/>
            <a:ext cx="2139114" cy="4307395"/>
            <a:chOff x="357809" y="1500506"/>
            <a:chExt cx="2365007" cy="4762262"/>
          </a:xfrm>
        </p:grpSpPr>
        <p:pic>
          <p:nvPicPr>
            <p:cNvPr id="3" name="Picture 2" descr="A diagram of a model of genetic modification&#10;&#10;Description automatically generated">
              <a:extLst>
                <a:ext uri="{FF2B5EF4-FFF2-40B4-BE49-F238E27FC236}">
                  <a16:creationId xmlns:a16="http://schemas.microsoft.com/office/drawing/2014/main" id="{64307D4F-BA53-A99F-4186-F507F0812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57810"/>
            <a:stretch/>
          </p:blipFill>
          <p:spPr>
            <a:xfrm>
              <a:off x="357809" y="1500506"/>
              <a:ext cx="2163730" cy="4762262"/>
            </a:xfrm>
            <a:prstGeom prst="rect">
              <a:avLst/>
            </a:prstGeom>
          </p:spPr>
        </p:pic>
        <p:pic>
          <p:nvPicPr>
            <p:cNvPr id="5" name="Picture 4" descr="A diagram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1943BEF9-668F-3BFE-C13B-77A944C87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939" y="1520802"/>
              <a:ext cx="2266877" cy="265498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5E261A-0275-637D-ECDB-8245A77EC735}"/>
                </a:ext>
              </a:extLst>
            </p:cNvPr>
            <p:cNvSpPr/>
            <p:nvPr/>
          </p:nvSpPr>
          <p:spPr>
            <a:xfrm>
              <a:off x="2409568" y="2792626"/>
              <a:ext cx="313248" cy="18896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DC4389-5E0D-5972-70B1-F6D11CB85E3B}"/>
                </a:ext>
              </a:extLst>
            </p:cNvPr>
            <p:cNvSpPr/>
            <p:nvPr/>
          </p:nvSpPr>
          <p:spPr>
            <a:xfrm>
              <a:off x="2117125" y="2726725"/>
              <a:ext cx="556400" cy="18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000EEC-A175-D0AF-B8A8-E2394E070D86}"/>
                </a:ext>
              </a:extLst>
            </p:cNvPr>
            <p:cNvSpPr/>
            <p:nvPr/>
          </p:nvSpPr>
          <p:spPr>
            <a:xfrm>
              <a:off x="2166416" y="4002490"/>
              <a:ext cx="556400" cy="18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225FD1D2-3F27-49C4-EAB4-C993BBFE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8" r="1875" b="3253"/>
          <a:stretch/>
        </p:blipFill>
        <p:spPr bwMode="auto">
          <a:xfrm>
            <a:off x="8798910" y="1763615"/>
            <a:ext cx="2816147" cy="34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5A1FF-6380-ED51-BA93-892C0681FDD4}"/>
              </a:ext>
            </a:extLst>
          </p:cNvPr>
          <p:cNvSpPr txBox="1"/>
          <p:nvPr/>
        </p:nvSpPr>
        <p:spPr>
          <a:xfrm>
            <a:off x="357808" y="1056861"/>
            <a:ext cx="613707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Bulk </a:t>
            </a:r>
            <a:r>
              <a:rPr lang="en-US" sz="1600" b="1" dirty="0" err="1"/>
              <a:t>RNAseq</a:t>
            </a:r>
            <a:r>
              <a:rPr lang="en-US" sz="1600" b="1" dirty="0"/>
              <a:t> using DESeq2:</a:t>
            </a:r>
          </a:p>
          <a:p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Workshop walking through the basic workflow </a:t>
            </a:r>
            <a:r>
              <a:rPr lang="en-US" sz="1600" dirty="0">
                <a:hlinkClick r:id="rId5"/>
              </a:rPr>
              <a:t>https://github.com/hbctraining/DGE_workshop_salmon_online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In-depth explanation of the DESeq2 by author, Mike Love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("DESeq2")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Slower-paced walkthrough of workflow by author, Mike Love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rnaseqGene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ourier New" panose="02070309020205020404" pitchFamily="49" charset="0"/>
              </a:rPr>
              <a:t>A guide to creating design matrices for gene expression studies </a:t>
            </a:r>
            <a:r>
              <a:rPr lang="en-US" sz="1600" dirty="0">
                <a:cs typeface="Courier New" panose="02070309020205020404" pitchFamily="49" charset="0"/>
                <a:hlinkClick r:id="rId6"/>
              </a:rPr>
              <a:t>https://bioconductor.org/packages/release/workflows/vignettes/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Courier New" panose="02070309020205020404" pitchFamily="49" charset="0"/>
                <a:hlinkClick r:id="rId6"/>
              </a:rPr>
              <a:t>RNAseq123/inst/doc/designmatrices.html</a:t>
            </a:r>
            <a:endParaRPr lang="en-US" sz="16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 err="1">
                <a:cs typeface="Courier New" panose="02070309020205020404" pitchFamily="49" charset="0"/>
              </a:rPr>
              <a:t>Pseudobulk</a:t>
            </a:r>
            <a:r>
              <a:rPr lang="en-US" sz="1600" dirty="0">
                <a:cs typeface="Courier New" panose="02070309020205020404" pitchFamily="49" charset="0"/>
              </a:rPr>
              <a:t> using Seurat, </a:t>
            </a:r>
            <a:r>
              <a:rPr lang="en-US" sz="1600" dirty="0" err="1">
                <a:cs typeface="Courier New" panose="02070309020205020404" pitchFamily="49" charset="0"/>
              </a:rPr>
              <a:t>SingleCellExperiment</a:t>
            </a:r>
            <a:r>
              <a:rPr lang="en-US" sz="1600" dirty="0">
                <a:cs typeface="Courier New" panose="02070309020205020404" pitchFamily="49" charset="0"/>
              </a:rPr>
              <a:t>, and DESeq2: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ourier New" panose="02070309020205020404" pitchFamily="49" charset="0"/>
              </a:rPr>
              <a:t>Walk-through of a typical workflow for our Kang et al. dataset! </a:t>
            </a:r>
            <a:r>
              <a:rPr lang="en-US" sz="1600" dirty="0">
                <a:cs typeface="Courier New" panose="02070309020205020404" pitchFamily="49" charset="0"/>
                <a:hlinkClick r:id="rId7"/>
              </a:rPr>
              <a:t>https://github.com/hbctraining/scRNA-seq_online/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Courier New" panose="02070309020205020404" pitchFamily="49" charset="0"/>
                <a:hlinkClick r:id="rId7"/>
              </a:rPr>
              <a:t>blob/master/lessons/pseudobulk_DESeq2_scrnaseq.md</a:t>
            </a:r>
            <a:endParaRPr lang="en-US" sz="16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93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196F-8466-1075-0D39-BE78807D49D0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 for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1B945-97EF-1840-A9E7-846315BDD785}"/>
              </a:ext>
            </a:extLst>
          </p:cNvPr>
          <p:cNvSpPr txBox="1"/>
          <p:nvPr/>
        </p:nvSpPr>
        <p:spPr>
          <a:xfrm>
            <a:off x="357809" y="1056861"/>
            <a:ext cx="108833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1: Data Integration</a:t>
            </a:r>
          </a:p>
          <a:p>
            <a:endParaRPr lang="en-US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when and why to integrate multi-sample data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the most commonly used integration methods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Three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Seurat – CCA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Seurat – RPCA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Harmony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 their inputs and outputs differ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how to evaluate integration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2: Differential Expression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the difference between simple marker finding and multi-sample differential expression (i.e. “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pseudobulk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”)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how to visualize differential expression results and understand the methods available for functional analysis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b="1" dirty="0"/>
              <a:t>Part 3: R practical</a:t>
            </a:r>
          </a:p>
          <a:p>
            <a:endParaRPr lang="en-US" sz="1600" dirty="0"/>
          </a:p>
          <a:p>
            <a:r>
              <a:rPr lang="en-US" sz="1600" dirty="0"/>
              <a:t>Run data integration and differential expression on the Kang et al. dataset using R and RStudio</a:t>
            </a:r>
          </a:p>
        </p:txBody>
      </p:sp>
    </p:spTree>
    <p:extLst>
      <p:ext uri="{BB962C8B-B14F-4D97-AF65-F5344CB8AC3E}">
        <p14:creationId xmlns:p14="http://schemas.microsoft.com/office/powerpoint/2010/main" val="137331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A00C-D987-65D9-3795-8F34F103CF90}"/>
              </a:ext>
            </a:extLst>
          </p:cNvPr>
          <p:cNvSpPr txBox="1"/>
          <p:nvPr/>
        </p:nvSpPr>
        <p:spPr>
          <a:xfrm>
            <a:off x="3440356" y="3730269"/>
            <a:ext cx="157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QC/processing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554F6-240A-88F9-13CE-579470C1E54C}"/>
              </a:ext>
            </a:extLst>
          </p:cNvPr>
          <p:cNvSpPr txBox="1"/>
          <p:nvPr/>
        </p:nvSpPr>
        <p:spPr>
          <a:xfrm>
            <a:off x="5296003" y="3591769"/>
            <a:ext cx="16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DE01C-B25C-5C26-EF87-4401F443B4C9}"/>
              </a:ext>
            </a:extLst>
          </p:cNvPr>
          <p:cNvSpPr txBox="1"/>
          <p:nvPr/>
        </p:nvSpPr>
        <p:spPr>
          <a:xfrm>
            <a:off x="7518302" y="3644963"/>
            <a:ext cx="121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CA08C-E5BD-3D5C-4F1B-08FF33A89EBE}"/>
              </a:ext>
            </a:extLst>
          </p:cNvPr>
          <p:cNvSpPr txBox="1"/>
          <p:nvPr/>
        </p:nvSpPr>
        <p:spPr>
          <a:xfrm>
            <a:off x="9232178" y="3407103"/>
            <a:ext cx="182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Finding markers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7B0DD-D96E-F7BC-F5F4-76B4016332A6}"/>
              </a:ext>
            </a:extLst>
          </p:cNvPr>
          <p:cNvSpPr txBox="1"/>
          <p:nvPr/>
        </p:nvSpPr>
        <p:spPr>
          <a:xfrm>
            <a:off x="9170125" y="3998337"/>
            <a:ext cx="210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type annotation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CE823-68D9-3052-D943-8EC9978F963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016508" y="3914935"/>
            <a:ext cx="27949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2AA75D-12D2-1F8F-0043-ACEF4E1B84C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10423" y="3936102"/>
            <a:ext cx="507879" cy="320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3EAC7D-7425-3636-BE12-BC9E519F0A72}"/>
              </a:ext>
            </a:extLst>
          </p:cNvPr>
          <p:cNvCxnSpPr>
            <a:cxnSpLocks/>
          </p:cNvCxnSpPr>
          <p:nvPr/>
        </p:nvCxnSpPr>
        <p:spPr>
          <a:xfrm>
            <a:off x="8827285" y="4015448"/>
            <a:ext cx="381515" cy="609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268C17-9755-E485-B326-B223C2FF7A38}"/>
              </a:ext>
            </a:extLst>
          </p:cNvPr>
          <p:cNvCxnSpPr>
            <a:cxnSpLocks/>
          </p:cNvCxnSpPr>
          <p:nvPr/>
        </p:nvCxnSpPr>
        <p:spPr>
          <a:xfrm flipV="1">
            <a:off x="9821372" y="3776435"/>
            <a:ext cx="0" cy="2622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3268-318C-ED7F-A746-7712E372327D}"/>
              </a:ext>
            </a:extLst>
          </p:cNvPr>
          <p:cNvCxnSpPr>
            <a:cxnSpLocks/>
          </p:cNvCxnSpPr>
          <p:nvPr/>
        </p:nvCxnSpPr>
        <p:spPr>
          <a:xfrm>
            <a:off x="10277336" y="3776435"/>
            <a:ext cx="0" cy="2783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E254BC-30DB-A5ED-9C79-A1231D71E14F}"/>
              </a:ext>
            </a:extLst>
          </p:cNvPr>
          <p:cNvCxnSpPr>
            <a:cxnSpLocks/>
          </p:cNvCxnSpPr>
          <p:nvPr/>
        </p:nvCxnSpPr>
        <p:spPr>
          <a:xfrm flipV="1">
            <a:off x="8913567" y="3763210"/>
            <a:ext cx="368002" cy="1516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CC4C1E-CE12-112E-6996-27DEE4B7D06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549903" y="2551505"/>
            <a:ext cx="3072576" cy="11988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2839A0-9911-193D-60AA-433F1F437954}"/>
              </a:ext>
            </a:extLst>
          </p:cNvPr>
          <p:cNvSpPr txBox="1"/>
          <p:nvPr/>
        </p:nvSpPr>
        <p:spPr>
          <a:xfrm>
            <a:off x="425675" y="2006518"/>
            <a:ext cx="279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Single-sample </a:t>
            </a:r>
            <a:r>
              <a:rPr lang="en-US" b="1" dirty="0" err="1">
                <a:solidFill>
                  <a:schemeClr val="accent4"/>
                </a:solidFill>
              </a:rPr>
              <a:t>scRNA</a:t>
            </a:r>
            <a:r>
              <a:rPr lang="en-US" b="1" dirty="0">
                <a:solidFill>
                  <a:schemeClr val="accent4"/>
                </a:solidFill>
              </a:rPr>
              <a:t>-seq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3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6236F-A1EA-C99B-66B9-EF54ABBB061A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231643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08FF2-BDC0-EC38-8FEF-84611E625E94}"/>
              </a:ext>
            </a:extLst>
          </p:cNvPr>
          <p:cNvSpPr txBox="1"/>
          <p:nvPr/>
        </p:nvSpPr>
        <p:spPr>
          <a:xfrm>
            <a:off x="420197" y="1169925"/>
            <a:ext cx="301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Sample prep and sequencing</a:t>
            </a:r>
          </a:p>
          <a:p>
            <a:r>
              <a:rPr lang="en-US" dirty="0">
                <a:solidFill>
                  <a:schemeClr val="accent2"/>
                </a:solidFill>
              </a:rPr>
              <a:t>Lecture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6AD91-34FA-3757-AD3F-6ED9723E0618}"/>
              </a:ext>
            </a:extLst>
          </p:cNvPr>
          <p:cNvSpPr txBox="1"/>
          <p:nvPr/>
        </p:nvSpPr>
        <p:spPr>
          <a:xfrm>
            <a:off x="431163" y="3144802"/>
            <a:ext cx="2755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Multi-sample </a:t>
            </a:r>
            <a:r>
              <a:rPr lang="en-US" b="1" dirty="0" err="1">
                <a:solidFill>
                  <a:schemeClr val="accent6"/>
                </a:solidFill>
              </a:rPr>
              <a:t>scRNA</a:t>
            </a:r>
            <a:r>
              <a:rPr lang="en-US" b="1" dirty="0">
                <a:solidFill>
                  <a:schemeClr val="accent6"/>
                </a:solidFill>
              </a:rPr>
              <a:t>-seq</a:t>
            </a:r>
          </a:p>
          <a:p>
            <a:r>
              <a:rPr lang="en-US" dirty="0">
                <a:solidFill>
                  <a:schemeClr val="accent6"/>
                </a:solidFill>
              </a:rPr>
              <a:t>Lecture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A615-FE41-E7BF-2103-92D9422AEB10}"/>
              </a:ext>
            </a:extLst>
          </p:cNvPr>
          <p:cNvSpPr txBox="1"/>
          <p:nvPr/>
        </p:nvSpPr>
        <p:spPr>
          <a:xfrm>
            <a:off x="3356406" y="1191858"/>
            <a:ext cx="1944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Sample prep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35FB-7D0D-B88D-31A7-2B7F6622D927}"/>
              </a:ext>
            </a:extLst>
          </p:cNvPr>
          <p:cNvSpPr txBox="1"/>
          <p:nvPr/>
        </p:nvSpPr>
        <p:spPr>
          <a:xfrm>
            <a:off x="5151923" y="1336384"/>
            <a:ext cx="14474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Cell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A00C-D987-65D9-3795-8F34F103CF90}"/>
              </a:ext>
            </a:extLst>
          </p:cNvPr>
          <p:cNvSpPr txBox="1"/>
          <p:nvPr/>
        </p:nvSpPr>
        <p:spPr>
          <a:xfrm>
            <a:off x="3440356" y="3730269"/>
            <a:ext cx="157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QC/processing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554F6-240A-88F9-13CE-579470C1E54C}"/>
              </a:ext>
            </a:extLst>
          </p:cNvPr>
          <p:cNvSpPr txBox="1"/>
          <p:nvPr/>
        </p:nvSpPr>
        <p:spPr>
          <a:xfrm>
            <a:off x="5296003" y="3591769"/>
            <a:ext cx="16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DE01C-B25C-5C26-EF87-4401F443B4C9}"/>
              </a:ext>
            </a:extLst>
          </p:cNvPr>
          <p:cNvSpPr txBox="1"/>
          <p:nvPr/>
        </p:nvSpPr>
        <p:spPr>
          <a:xfrm>
            <a:off x="7518302" y="3644963"/>
            <a:ext cx="121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CA08C-E5BD-3D5C-4F1B-08FF33A89EBE}"/>
              </a:ext>
            </a:extLst>
          </p:cNvPr>
          <p:cNvSpPr txBox="1"/>
          <p:nvPr/>
        </p:nvSpPr>
        <p:spPr>
          <a:xfrm>
            <a:off x="9232178" y="3407103"/>
            <a:ext cx="182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Finding markers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1039C-A007-EDE3-392F-21C0B1468944}"/>
              </a:ext>
            </a:extLst>
          </p:cNvPr>
          <p:cNvSpPr txBox="1"/>
          <p:nvPr/>
        </p:nvSpPr>
        <p:spPr>
          <a:xfrm>
            <a:off x="6662232" y="1644664"/>
            <a:ext cx="13558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Sequencing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FEB14-798F-2E8D-FB6C-FE554D40160F}"/>
              </a:ext>
            </a:extLst>
          </p:cNvPr>
          <p:cNvSpPr txBox="1"/>
          <p:nvPr/>
        </p:nvSpPr>
        <p:spPr>
          <a:xfrm>
            <a:off x="6626624" y="2182173"/>
            <a:ext cx="1991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UMI count table(s)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7B0DD-D96E-F7BC-F5F4-76B4016332A6}"/>
              </a:ext>
            </a:extLst>
          </p:cNvPr>
          <p:cNvSpPr txBox="1"/>
          <p:nvPr/>
        </p:nvSpPr>
        <p:spPr>
          <a:xfrm>
            <a:off x="9170125" y="3998337"/>
            <a:ext cx="210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Cell type annotation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CE823-68D9-3052-D943-8EC9978F963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016508" y="3914935"/>
            <a:ext cx="27949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2AA75D-12D2-1F8F-0043-ACEF4E1B84C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10423" y="3936102"/>
            <a:ext cx="507879" cy="320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3EAC7D-7425-3636-BE12-BC9E519F0A72}"/>
              </a:ext>
            </a:extLst>
          </p:cNvPr>
          <p:cNvCxnSpPr>
            <a:cxnSpLocks/>
          </p:cNvCxnSpPr>
          <p:nvPr/>
        </p:nvCxnSpPr>
        <p:spPr>
          <a:xfrm>
            <a:off x="8827285" y="4015448"/>
            <a:ext cx="381515" cy="609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268C17-9755-E485-B326-B223C2FF7A38}"/>
              </a:ext>
            </a:extLst>
          </p:cNvPr>
          <p:cNvCxnSpPr>
            <a:cxnSpLocks/>
          </p:cNvCxnSpPr>
          <p:nvPr/>
        </p:nvCxnSpPr>
        <p:spPr>
          <a:xfrm flipV="1">
            <a:off x="9821372" y="3776435"/>
            <a:ext cx="0" cy="2622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3268-318C-ED7F-A746-7712E372327D}"/>
              </a:ext>
            </a:extLst>
          </p:cNvPr>
          <p:cNvCxnSpPr>
            <a:cxnSpLocks/>
          </p:cNvCxnSpPr>
          <p:nvPr/>
        </p:nvCxnSpPr>
        <p:spPr>
          <a:xfrm>
            <a:off x="10277336" y="3776435"/>
            <a:ext cx="0" cy="2783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50DB44A-8E10-CB61-3AE4-21DB83D63D1B}"/>
              </a:ext>
            </a:extLst>
          </p:cNvPr>
          <p:cNvSpPr txBox="1"/>
          <p:nvPr/>
        </p:nvSpPr>
        <p:spPr>
          <a:xfrm>
            <a:off x="4684746" y="4649923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649042-D35C-2B87-F215-11D8CFAC2130}"/>
              </a:ext>
            </a:extLst>
          </p:cNvPr>
          <p:cNvSpPr txBox="1"/>
          <p:nvPr/>
        </p:nvSpPr>
        <p:spPr>
          <a:xfrm>
            <a:off x="9040829" y="4694714"/>
            <a:ext cx="1236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Differential expression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7D79C4-85EE-9BA1-A2E9-868D8703B07A}"/>
              </a:ext>
            </a:extLst>
          </p:cNvPr>
          <p:cNvSpPr txBox="1"/>
          <p:nvPr/>
        </p:nvSpPr>
        <p:spPr>
          <a:xfrm>
            <a:off x="10642342" y="4718579"/>
            <a:ext cx="13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Functional enrichment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DB4BCB-74C5-E0C9-EBA3-8A1D3E5D38C0}"/>
              </a:ext>
            </a:extLst>
          </p:cNvPr>
          <p:cNvCxnSpPr>
            <a:cxnSpLocks/>
          </p:cNvCxnSpPr>
          <p:nvPr/>
        </p:nvCxnSpPr>
        <p:spPr>
          <a:xfrm>
            <a:off x="4576573" y="4162165"/>
            <a:ext cx="595332" cy="4877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5C5B87-70ED-A09E-182F-225DD63F6844}"/>
              </a:ext>
            </a:extLst>
          </p:cNvPr>
          <p:cNvCxnSpPr>
            <a:cxnSpLocks/>
          </p:cNvCxnSpPr>
          <p:nvPr/>
        </p:nvCxnSpPr>
        <p:spPr>
          <a:xfrm flipV="1">
            <a:off x="5907259" y="4238100"/>
            <a:ext cx="258541" cy="41182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2F15BB-204D-45F7-A6F5-DE7929C377EF}"/>
              </a:ext>
            </a:extLst>
          </p:cNvPr>
          <p:cNvCxnSpPr>
            <a:cxnSpLocks/>
          </p:cNvCxnSpPr>
          <p:nvPr/>
        </p:nvCxnSpPr>
        <p:spPr>
          <a:xfrm flipH="1">
            <a:off x="9736054" y="4426424"/>
            <a:ext cx="160853" cy="26829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109783-84F4-78EF-781B-1DF45AB423DD}"/>
              </a:ext>
            </a:extLst>
          </p:cNvPr>
          <p:cNvCxnSpPr>
            <a:cxnSpLocks/>
          </p:cNvCxnSpPr>
          <p:nvPr/>
        </p:nvCxnSpPr>
        <p:spPr>
          <a:xfrm>
            <a:off x="10318473" y="5017879"/>
            <a:ext cx="323869" cy="2386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6D7ED9-37E3-B037-370C-47DD4DC307A9}"/>
              </a:ext>
            </a:extLst>
          </p:cNvPr>
          <p:cNvCxnSpPr>
            <a:cxnSpLocks/>
          </p:cNvCxnSpPr>
          <p:nvPr/>
        </p:nvCxnSpPr>
        <p:spPr>
          <a:xfrm>
            <a:off x="5022053" y="1420041"/>
            <a:ext cx="185227" cy="592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C8F4F-AA27-7E67-0ED7-E7956607C5BA}"/>
              </a:ext>
            </a:extLst>
          </p:cNvPr>
          <p:cNvCxnSpPr>
            <a:cxnSpLocks/>
          </p:cNvCxnSpPr>
          <p:nvPr/>
        </p:nvCxnSpPr>
        <p:spPr>
          <a:xfrm>
            <a:off x="6521911" y="1602257"/>
            <a:ext cx="207370" cy="89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B289DF-8F12-D398-9F8F-8A25F754D479}"/>
              </a:ext>
            </a:extLst>
          </p:cNvPr>
          <p:cNvCxnSpPr>
            <a:cxnSpLocks/>
          </p:cNvCxnSpPr>
          <p:nvPr/>
        </p:nvCxnSpPr>
        <p:spPr>
          <a:xfrm>
            <a:off x="7341843" y="2012609"/>
            <a:ext cx="0" cy="169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E254BC-30DB-A5ED-9C79-A1231D71E14F}"/>
              </a:ext>
            </a:extLst>
          </p:cNvPr>
          <p:cNvCxnSpPr>
            <a:cxnSpLocks/>
          </p:cNvCxnSpPr>
          <p:nvPr/>
        </p:nvCxnSpPr>
        <p:spPr>
          <a:xfrm flipV="1">
            <a:off x="8913567" y="3763210"/>
            <a:ext cx="368002" cy="1516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CC4C1E-CE12-112E-6996-27DEE4B7D06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549903" y="2551505"/>
            <a:ext cx="3072576" cy="11988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2839A0-9911-193D-60AA-433F1F437954}"/>
              </a:ext>
            </a:extLst>
          </p:cNvPr>
          <p:cNvSpPr txBox="1"/>
          <p:nvPr/>
        </p:nvSpPr>
        <p:spPr>
          <a:xfrm>
            <a:off x="425675" y="2006518"/>
            <a:ext cx="279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Single-sample </a:t>
            </a:r>
            <a:r>
              <a:rPr lang="en-US" b="1" dirty="0" err="1">
                <a:solidFill>
                  <a:schemeClr val="accent4"/>
                </a:solidFill>
              </a:rPr>
              <a:t>scRNA</a:t>
            </a:r>
            <a:r>
              <a:rPr lang="en-US" b="1" dirty="0">
                <a:solidFill>
                  <a:schemeClr val="accent4"/>
                </a:solidFill>
              </a:rPr>
              <a:t>-seq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3</a:t>
            </a:r>
          </a:p>
          <a:p>
            <a:r>
              <a:rPr lang="en-US" dirty="0">
                <a:solidFill>
                  <a:schemeClr val="accent4"/>
                </a:solidFill>
              </a:rPr>
              <a:t>Lecture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A796A9-1EC5-FB53-3C40-822EC19D86BC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have we done so far and 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2869971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196F-8466-1075-0D39-BE78807D49D0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 for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1B945-97EF-1840-A9E7-846315BDD785}"/>
              </a:ext>
            </a:extLst>
          </p:cNvPr>
          <p:cNvSpPr txBox="1"/>
          <p:nvPr/>
        </p:nvSpPr>
        <p:spPr>
          <a:xfrm>
            <a:off x="357809" y="1056861"/>
            <a:ext cx="108833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Part 1: Data Integration</a:t>
            </a:r>
          </a:p>
          <a:p>
            <a:endParaRPr lang="en-US" sz="1600" b="1" dirty="0"/>
          </a:p>
          <a:p>
            <a:r>
              <a:rPr lang="en-US" sz="1600" dirty="0"/>
              <a:t>Understand when and why to integrate multi-sample data</a:t>
            </a:r>
          </a:p>
          <a:p>
            <a:endParaRPr lang="en-US" sz="1600" dirty="0"/>
          </a:p>
          <a:p>
            <a:r>
              <a:rPr lang="en-US" sz="1600" dirty="0"/>
              <a:t>Understand the most commonly used integration methods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Three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Seurat – CCA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Seurat – RPCA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their inputs and outputs differ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Understand how to evaluate integration</a:t>
            </a:r>
          </a:p>
          <a:p>
            <a:endParaRPr lang="en-US" sz="1600" dirty="0"/>
          </a:p>
          <a:p>
            <a:r>
              <a:rPr lang="en-US" sz="1600" b="1" dirty="0"/>
              <a:t>Part 2: Differential Expression</a:t>
            </a:r>
          </a:p>
          <a:p>
            <a:endParaRPr lang="en-US" sz="1600" dirty="0"/>
          </a:p>
          <a:p>
            <a:r>
              <a:rPr lang="en-US" sz="1600" dirty="0"/>
              <a:t>Understand the difference between simple marker finding and multi-sample differential expression (i.e. “</a:t>
            </a:r>
            <a:r>
              <a:rPr lang="en-US" sz="1600" dirty="0" err="1"/>
              <a:t>pseudobulk</a:t>
            </a:r>
            <a:r>
              <a:rPr lang="en-US" sz="1600" dirty="0"/>
              <a:t>”)</a:t>
            </a:r>
          </a:p>
          <a:p>
            <a:endParaRPr lang="en-US" sz="1600" dirty="0"/>
          </a:p>
          <a:p>
            <a:r>
              <a:rPr lang="en-US" sz="1600" dirty="0"/>
              <a:t>Understand how to visualize differential expression results and understand the methods available for functional analysis</a:t>
            </a:r>
          </a:p>
          <a:p>
            <a:endParaRPr lang="en-US" sz="1600" dirty="0"/>
          </a:p>
          <a:p>
            <a:r>
              <a:rPr lang="en-US" sz="1600" b="1" dirty="0"/>
              <a:t>Part 3: R practical</a:t>
            </a:r>
          </a:p>
          <a:p>
            <a:endParaRPr lang="en-US" sz="1600" dirty="0"/>
          </a:p>
          <a:p>
            <a:r>
              <a:rPr lang="en-US" sz="1600" dirty="0"/>
              <a:t>Run data integration and differential expression on the Kang et al. dataset using R and RStudio</a:t>
            </a:r>
          </a:p>
        </p:txBody>
      </p:sp>
    </p:spTree>
    <p:extLst>
      <p:ext uri="{BB962C8B-B14F-4D97-AF65-F5344CB8AC3E}">
        <p14:creationId xmlns:p14="http://schemas.microsoft.com/office/powerpoint/2010/main" val="63853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196F-8466-1075-0D39-BE78807D49D0}"/>
              </a:ext>
            </a:extLst>
          </p:cNvPr>
          <p:cNvSpPr txBox="1"/>
          <p:nvPr/>
        </p:nvSpPr>
        <p:spPr>
          <a:xfrm>
            <a:off x="357809" y="34787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 for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1B945-97EF-1840-A9E7-846315BDD785}"/>
              </a:ext>
            </a:extLst>
          </p:cNvPr>
          <p:cNvSpPr txBox="1"/>
          <p:nvPr/>
        </p:nvSpPr>
        <p:spPr>
          <a:xfrm>
            <a:off x="357809" y="1056861"/>
            <a:ext cx="108833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Part 1: Data Integration</a:t>
            </a:r>
          </a:p>
          <a:p>
            <a:endParaRPr lang="en-US" sz="1600" b="1" dirty="0"/>
          </a:p>
          <a:p>
            <a:r>
              <a:rPr lang="en-US" sz="1600" dirty="0"/>
              <a:t>Understand when and why to integrate multi-sample data</a:t>
            </a:r>
          </a:p>
          <a:p>
            <a:endParaRPr lang="en-US" sz="1600" dirty="0"/>
          </a:p>
          <a:p>
            <a:r>
              <a:rPr lang="en-US" sz="1600" dirty="0"/>
              <a:t>Understand the most commonly used integration methods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Three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Seurat – CCA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Seurat – RPCA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their inputs and outputs differ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Understand how to evaluate integration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2: Differential Expression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the difference between simple marker finding and multi-sample differential expression (i.e. “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pseudobulk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”)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Understand how to visualize differential expression results and understand the methods available for functional analysis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Part 3: R practical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Run data integration and differential expression on the Kang et al. dataset using R and RStudio</a:t>
            </a:r>
          </a:p>
        </p:txBody>
      </p:sp>
    </p:spTree>
    <p:extLst>
      <p:ext uri="{BB962C8B-B14F-4D97-AF65-F5344CB8AC3E}">
        <p14:creationId xmlns:p14="http://schemas.microsoft.com/office/powerpoint/2010/main" val="281806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graphs showing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C44EC218-0710-6748-46F7-946EF5A9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4" y="1068305"/>
            <a:ext cx="4910534" cy="5275385"/>
          </a:xfrm>
          <a:prstGeom prst="rect">
            <a:avLst/>
          </a:prstGeom>
        </p:spPr>
      </p:pic>
      <p:pic>
        <p:nvPicPr>
          <p:cNvPr id="12" name="Picture 11" descr="A group of graphs showing different colored dots&#10;&#10;Description automatically generated">
            <a:extLst>
              <a:ext uri="{FF2B5EF4-FFF2-40B4-BE49-F238E27FC236}">
                <a16:creationId xmlns:a16="http://schemas.microsoft.com/office/drawing/2014/main" id="{B085A021-3217-B647-8EAB-2827BD29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934" y="1068305"/>
            <a:ext cx="4799052" cy="5275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808F16-22E1-9701-4A89-751F365A0239}"/>
              </a:ext>
            </a:extLst>
          </p:cNvPr>
          <p:cNvSpPr txBox="1"/>
          <p:nvPr/>
        </p:nvSpPr>
        <p:spPr>
          <a:xfrm>
            <a:off x="2182801" y="283477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Multi-sample dataset</a:t>
            </a:r>
          </a:p>
        </p:txBody>
      </p:sp>
    </p:spTree>
    <p:extLst>
      <p:ext uri="{BB962C8B-B14F-4D97-AF65-F5344CB8AC3E}">
        <p14:creationId xmlns:p14="http://schemas.microsoft.com/office/powerpoint/2010/main" val="380923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15357</TotalTime>
  <Words>2275</Words>
  <Application>Microsoft Macintosh PowerPoint</Application>
  <PresentationFormat>Widescreen</PresentationFormat>
  <Paragraphs>466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Apple Color Emoji</vt:lpstr>
      <vt:lpstr>Arial</vt:lpstr>
      <vt:lpstr>Avenir Book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Fletcher, Micah Phillip</dc:creator>
  <cp:lastModifiedBy>Fletcher, Micah Phillip</cp:lastModifiedBy>
  <cp:revision>11</cp:revision>
  <dcterms:created xsi:type="dcterms:W3CDTF">2023-10-20T19:05:48Z</dcterms:created>
  <dcterms:modified xsi:type="dcterms:W3CDTF">2023-10-31T16:47:42Z</dcterms:modified>
</cp:coreProperties>
</file>